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7"/>
  </p:notesMasterIdLst>
  <p:sldIdLst>
    <p:sldId id="350" r:id="rId2"/>
    <p:sldId id="351" r:id="rId3"/>
    <p:sldId id="407" r:id="rId4"/>
    <p:sldId id="406" r:id="rId5"/>
    <p:sldId id="426" r:id="rId6"/>
    <p:sldId id="408" r:id="rId7"/>
    <p:sldId id="409" r:id="rId8"/>
    <p:sldId id="410" r:id="rId9"/>
    <p:sldId id="427" r:id="rId10"/>
    <p:sldId id="411" r:id="rId11"/>
    <p:sldId id="428" r:id="rId12"/>
    <p:sldId id="429" r:id="rId13"/>
    <p:sldId id="430" r:id="rId14"/>
    <p:sldId id="431" r:id="rId15"/>
    <p:sldId id="413" r:id="rId16"/>
    <p:sldId id="432" r:id="rId17"/>
    <p:sldId id="412" r:id="rId18"/>
    <p:sldId id="433" r:id="rId19"/>
    <p:sldId id="434" r:id="rId20"/>
    <p:sldId id="414" r:id="rId21"/>
    <p:sldId id="415" r:id="rId22"/>
    <p:sldId id="435" r:id="rId23"/>
    <p:sldId id="436" r:id="rId24"/>
    <p:sldId id="437" r:id="rId25"/>
    <p:sldId id="438" r:id="rId26"/>
    <p:sldId id="439" r:id="rId27"/>
    <p:sldId id="440" r:id="rId28"/>
    <p:sldId id="441" r:id="rId29"/>
    <p:sldId id="442" r:id="rId30"/>
    <p:sldId id="443" r:id="rId31"/>
    <p:sldId id="444" r:id="rId32"/>
    <p:sldId id="445" r:id="rId33"/>
    <p:sldId id="446" r:id="rId34"/>
    <p:sldId id="447" r:id="rId35"/>
    <p:sldId id="448" r:id="rId36"/>
    <p:sldId id="449" r:id="rId37"/>
    <p:sldId id="450" r:id="rId38"/>
    <p:sldId id="451" r:id="rId39"/>
    <p:sldId id="452" r:id="rId40"/>
    <p:sldId id="453" r:id="rId41"/>
    <p:sldId id="454" r:id="rId42"/>
    <p:sldId id="455" r:id="rId43"/>
    <p:sldId id="456" r:id="rId44"/>
    <p:sldId id="457" r:id="rId45"/>
    <p:sldId id="458" r:id="rId46"/>
    <p:sldId id="459" r:id="rId47"/>
    <p:sldId id="460" r:id="rId48"/>
    <p:sldId id="461" r:id="rId49"/>
    <p:sldId id="462" r:id="rId50"/>
    <p:sldId id="463" r:id="rId51"/>
    <p:sldId id="464" r:id="rId52"/>
    <p:sldId id="465" r:id="rId53"/>
    <p:sldId id="466" r:id="rId54"/>
    <p:sldId id="467" r:id="rId55"/>
    <p:sldId id="468" r:id="rId5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B6CE"/>
    <a:srgbClr val="3A7DA2"/>
    <a:srgbClr val="BDCCD1"/>
    <a:srgbClr val="9DB8CE"/>
    <a:srgbClr val="E3E0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293" autoAdjust="0"/>
    <p:restoredTop sz="94648"/>
  </p:normalViewPr>
  <p:slideViewPr>
    <p:cSldViewPr snapToGrid="0">
      <p:cViewPr varScale="1">
        <p:scale>
          <a:sx n="103" d="100"/>
          <a:sy n="103" d="100"/>
        </p:scale>
        <p:origin x="168" y="4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DA8216-5A19-4686-B331-B91899C03692}" type="datetimeFigureOut">
              <a:rPr lang="en-US" smtClean="0"/>
              <a:t>5/24/23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52D894-CAFD-4CDE-8B4E-88D3C38445A4}" type="slidenum">
              <a:rPr lang="en-US" smtClean="0"/>
              <a:t>‹#›</a:t>
            </a:fld>
            <a:endParaRPr lang="en-US"/>
          </a:p>
        </p:txBody>
      </p:sp>
    </p:spTree>
    <p:extLst>
      <p:ext uri="{BB962C8B-B14F-4D97-AF65-F5344CB8AC3E}">
        <p14:creationId xmlns:p14="http://schemas.microsoft.com/office/powerpoint/2010/main" val="4044313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9653940F-761D-4970-AFFF-4ED12E3FABF3}" type="datetimeFigureOut">
              <a:rPr lang="en-US" smtClean="0"/>
              <a:t>5/24/23</a:t>
            </a:fld>
            <a:endParaRPr lang="en-US"/>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CB78897F-59B6-477C-AA05-242D5B26D4DD}" type="slidenum">
              <a:rPr lang="en-US" smtClean="0"/>
              <a:t>‹#›</a:t>
            </a:fld>
            <a:endParaRPr lang="en-US"/>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0983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53940F-761D-4970-AFFF-4ED12E3FABF3}" type="datetimeFigureOut">
              <a:rPr lang="en-US" smtClean="0"/>
              <a:t>5/24/23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78897F-59B6-477C-AA05-242D5B26D4DD}" type="slidenum">
              <a:rPr lang="en-US" smtClean="0"/>
              <a:t>‹#›</a:t>
            </a:fld>
            <a:endParaRPr lang="en-US"/>
          </a:p>
        </p:txBody>
      </p:sp>
    </p:spTree>
    <p:extLst>
      <p:ext uri="{BB962C8B-B14F-4D97-AF65-F5344CB8AC3E}">
        <p14:creationId xmlns:p14="http://schemas.microsoft.com/office/powerpoint/2010/main" val="25002550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53940F-761D-4970-AFFF-4ED12E3FABF3}" type="datetimeFigureOut">
              <a:rPr lang="en-US" smtClean="0"/>
              <a:t>5/24/23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78897F-59B6-477C-AA05-242D5B26D4DD}" type="slidenum">
              <a:rPr lang="en-US" smtClean="0"/>
              <a:t>‹#›</a:t>
            </a:fld>
            <a:endParaRPr lang="en-US"/>
          </a:p>
        </p:txBody>
      </p:sp>
    </p:spTree>
    <p:extLst>
      <p:ext uri="{BB962C8B-B14F-4D97-AF65-F5344CB8AC3E}">
        <p14:creationId xmlns:p14="http://schemas.microsoft.com/office/powerpoint/2010/main" val="2246934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53940F-761D-4970-AFFF-4ED12E3FABF3}" type="datetimeFigureOut">
              <a:rPr lang="en-US" smtClean="0"/>
              <a:t>5/24/23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78897F-59B6-477C-AA05-242D5B26D4DD}" type="slidenum">
              <a:rPr lang="en-US" smtClean="0"/>
              <a:t>‹#›</a:t>
            </a:fld>
            <a:endParaRPr lang="en-US"/>
          </a:p>
        </p:txBody>
      </p:sp>
    </p:spTree>
    <p:extLst>
      <p:ext uri="{BB962C8B-B14F-4D97-AF65-F5344CB8AC3E}">
        <p14:creationId xmlns:p14="http://schemas.microsoft.com/office/powerpoint/2010/main" val="765533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53940F-761D-4970-AFFF-4ED12E3FABF3}" type="datetimeFigureOut">
              <a:rPr lang="en-US" smtClean="0"/>
              <a:t>5/24/23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78897F-59B6-477C-AA05-242D5B26D4DD}" type="slidenum">
              <a:rPr lang="en-US" smtClean="0"/>
              <a:t>‹#›</a:t>
            </a:fld>
            <a:endParaRPr lang="en-US"/>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498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53940F-761D-4970-AFFF-4ED12E3FABF3}" type="datetimeFigureOut">
              <a:rPr lang="en-US" smtClean="0"/>
              <a:t>5/24/23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78897F-59B6-477C-AA05-242D5B26D4DD}" type="slidenum">
              <a:rPr lang="en-US" smtClean="0"/>
              <a:t>‹#›</a:t>
            </a:fld>
            <a:endParaRPr lang="en-US"/>
          </a:p>
        </p:txBody>
      </p:sp>
    </p:spTree>
    <p:extLst>
      <p:ext uri="{BB962C8B-B14F-4D97-AF65-F5344CB8AC3E}">
        <p14:creationId xmlns:p14="http://schemas.microsoft.com/office/powerpoint/2010/main" val="3224203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53940F-761D-4970-AFFF-4ED12E3FABF3}" type="datetimeFigureOut">
              <a:rPr lang="en-US" smtClean="0"/>
              <a:t>5/24/23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78897F-59B6-477C-AA05-242D5B26D4DD}" type="slidenum">
              <a:rPr lang="en-US" smtClean="0"/>
              <a:t>‹#›</a:t>
            </a:fld>
            <a:endParaRPr lang="en-US"/>
          </a:p>
        </p:txBody>
      </p:sp>
    </p:spTree>
    <p:extLst>
      <p:ext uri="{BB962C8B-B14F-4D97-AF65-F5344CB8AC3E}">
        <p14:creationId xmlns:p14="http://schemas.microsoft.com/office/powerpoint/2010/main" val="2720100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53940F-761D-4970-AFFF-4ED12E3FABF3}" type="datetimeFigureOut">
              <a:rPr lang="en-US" smtClean="0"/>
              <a:t>5/24/23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78897F-59B6-477C-AA05-242D5B26D4DD}" type="slidenum">
              <a:rPr lang="en-US" smtClean="0"/>
              <a:t>‹#›</a:t>
            </a:fld>
            <a:endParaRPr lang="en-US"/>
          </a:p>
        </p:txBody>
      </p:sp>
    </p:spTree>
    <p:extLst>
      <p:ext uri="{BB962C8B-B14F-4D97-AF65-F5344CB8AC3E}">
        <p14:creationId xmlns:p14="http://schemas.microsoft.com/office/powerpoint/2010/main" val="9399219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53940F-761D-4970-AFFF-4ED12E3FABF3}" type="datetimeFigureOut">
              <a:rPr lang="en-US" smtClean="0"/>
              <a:t>5/24/23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78897F-59B6-477C-AA05-242D5B26D4DD}" type="slidenum">
              <a:rPr lang="en-US" smtClean="0"/>
              <a:t>‹#›</a:t>
            </a:fld>
            <a:endParaRPr lang="en-US"/>
          </a:p>
        </p:txBody>
      </p:sp>
    </p:spTree>
    <p:extLst>
      <p:ext uri="{BB962C8B-B14F-4D97-AF65-F5344CB8AC3E}">
        <p14:creationId xmlns:p14="http://schemas.microsoft.com/office/powerpoint/2010/main" val="17005588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53940F-761D-4970-AFFF-4ED12E3FABF3}" type="datetimeFigureOut">
              <a:rPr lang="en-US" smtClean="0"/>
              <a:t>5/24/23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78897F-59B6-477C-AA05-242D5B26D4DD}" type="slidenum">
              <a:rPr lang="en-US" smtClean="0"/>
              <a:t>‹#›</a:t>
            </a:fld>
            <a:endParaRPr lang="en-US"/>
          </a:p>
        </p:txBody>
      </p:sp>
    </p:spTree>
    <p:extLst>
      <p:ext uri="{BB962C8B-B14F-4D97-AF65-F5344CB8AC3E}">
        <p14:creationId xmlns:p14="http://schemas.microsoft.com/office/powerpoint/2010/main" val="173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53940F-761D-4970-AFFF-4ED12E3FABF3}" type="datetimeFigureOut">
              <a:rPr lang="en-US" smtClean="0"/>
              <a:t>5/24/23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78897F-59B6-477C-AA05-242D5B26D4DD}" type="slidenum">
              <a:rPr lang="en-US" smtClean="0"/>
              <a:t>‹#›</a:t>
            </a:fld>
            <a:endParaRPr lang="en-US"/>
          </a:p>
        </p:txBody>
      </p:sp>
    </p:spTree>
    <p:extLst>
      <p:ext uri="{BB962C8B-B14F-4D97-AF65-F5344CB8AC3E}">
        <p14:creationId xmlns:p14="http://schemas.microsoft.com/office/powerpoint/2010/main" val="17378275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9653940F-761D-4970-AFFF-4ED12E3FABF3}" type="datetimeFigureOut">
              <a:rPr lang="en-US" smtClean="0"/>
              <a:t>5/24/23</a:t>
            </a:fld>
            <a:endParaRPr lang="en-US"/>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CB78897F-59B6-477C-AA05-242D5B26D4DD}" type="slidenum">
              <a:rPr lang="en-US" smtClean="0"/>
              <a:t>‹#›</a:t>
            </a:fld>
            <a:endParaRPr lang="en-US"/>
          </a:p>
        </p:txBody>
      </p:sp>
    </p:spTree>
    <p:extLst>
      <p:ext uri="{BB962C8B-B14F-4D97-AF65-F5344CB8AC3E}">
        <p14:creationId xmlns:p14="http://schemas.microsoft.com/office/powerpoint/2010/main" val="32657184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6744" y="660705"/>
            <a:ext cx="9966960" cy="2926080"/>
          </a:xfrm>
        </p:spPr>
        <p:txBody>
          <a:bodyPr anchor="ctr">
            <a:normAutofit fontScale="90000"/>
          </a:bodyPr>
          <a:lstStyle/>
          <a:p>
            <a:r>
              <a:rPr lang="en-US" b="1" dirty="0" err="1">
                <a:latin typeface="Calibri" panose="020F0502020204030204" pitchFamily="34" charset="0"/>
                <a:cs typeface="Calibri" panose="020F0502020204030204" pitchFamily="34" charset="0"/>
              </a:rPr>
              <a:t>Technoprenuership</a:t>
            </a:r>
            <a:br>
              <a:rPr lang="en-US" b="1" dirty="0">
                <a:latin typeface="Calibri" panose="020F0502020204030204" pitchFamily="34" charset="0"/>
                <a:cs typeface="Calibri" panose="020F0502020204030204" pitchFamily="34" charset="0"/>
              </a:rPr>
            </a:br>
            <a:r>
              <a:rPr lang="en-US" dirty="0">
                <a:latin typeface="Calibri" panose="020F0502020204030204" pitchFamily="34" charset="0"/>
                <a:cs typeface="Calibri" panose="020F0502020204030204" pitchFamily="34" charset="0"/>
              </a:rPr>
              <a:t> TCP231</a:t>
            </a:r>
            <a:br>
              <a:rPr lang="en-US" dirty="0">
                <a:latin typeface="Calibri" panose="020F0502020204030204" pitchFamily="34" charset="0"/>
                <a:cs typeface="Calibri" panose="020F0502020204030204" pitchFamily="34" charset="0"/>
              </a:rPr>
            </a:br>
            <a:br>
              <a:rPr lang="en-US" dirty="0">
                <a:latin typeface="Calibri" panose="020F0502020204030204" pitchFamily="34" charset="0"/>
                <a:cs typeface="Calibri" panose="020F0502020204030204" pitchFamily="34" charset="0"/>
              </a:rPr>
            </a:br>
            <a:r>
              <a:rPr lang="en-US" sz="4400" dirty="0">
                <a:latin typeface="Calibri" panose="020F0502020204030204" pitchFamily="34" charset="0"/>
                <a:cs typeface="Calibri" panose="020F0502020204030204" pitchFamily="34" charset="0"/>
              </a:rPr>
              <a:t>Module 10: The PRODUCT or SERVICE</a:t>
            </a:r>
            <a:endParaRPr lang="en-US" sz="4400" b="1" dirty="0">
              <a:latin typeface="Calibri" panose="020F0502020204030204" pitchFamily="34" charset="0"/>
              <a:cs typeface="Calibri" panose="020F0502020204030204" pitchFamily="34" charset="0"/>
            </a:endParaRPr>
          </a:p>
        </p:txBody>
      </p:sp>
      <p:sp>
        <p:nvSpPr>
          <p:cNvPr id="3" name="Subtitle 2"/>
          <p:cNvSpPr>
            <a:spLocks noGrp="1"/>
          </p:cNvSpPr>
          <p:nvPr>
            <p:ph type="subTitle" idx="1"/>
          </p:nvPr>
        </p:nvSpPr>
        <p:spPr>
          <a:xfrm>
            <a:off x="1709530" y="5047270"/>
            <a:ext cx="8767860" cy="1388165"/>
          </a:xfrm>
        </p:spPr>
        <p:txBody>
          <a:bodyPr/>
          <a:lstStyle/>
          <a:p>
            <a:r>
              <a:rPr lang="en-US" dirty="0">
                <a:latin typeface="Calibri" panose="020F0502020204030204" pitchFamily="34" charset="0"/>
                <a:cs typeface="Calibri" panose="020F0502020204030204" pitchFamily="34" charset="0"/>
              </a:rPr>
              <a:t>Lecture by: </a:t>
            </a:r>
            <a:r>
              <a:rPr lang="en-US" dirty="0" err="1">
                <a:latin typeface="Calibri" panose="020F0502020204030204" pitchFamily="34" charset="0"/>
                <a:cs typeface="Calibri" panose="020F0502020204030204" pitchFamily="34" charset="0"/>
              </a:rPr>
              <a:t>Ashitosh</a:t>
            </a:r>
            <a:r>
              <a:rPr lang="en-US" dirty="0">
                <a:latin typeface="Calibri" panose="020F0502020204030204" pitchFamily="34" charset="0"/>
                <a:cs typeface="Calibri" panose="020F0502020204030204" pitchFamily="34" charset="0"/>
              </a:rPr>
              <a:t> Sah</a:t>
            </a:r>
          </a:p>
        </p:txBody>
      </p:sp>
    </p:spTree>
    <p:extLst>
      <p:ext uri="{BB962C8B-B14F-4D97-AF65-F5344CB8AC3E}">
        <p14:creationId xmlns:p14="http://schemas.microsoft.com/office/powerpoint/2010/main" val="36653565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Difference in managing a product business and a service business</a:t>
            </a:r>
          </a:p>
        </p:txBody>
      </p:sp>
      <p:sp>
        <p:nvSpPr>
          <p:cNvPr id="3" name="Content Placeholder 2"/>
          <p:cNvSpPr>
            <a:spLocks noGrp="1"/>
          </p:cNvSpPr>
          <p:nvPr>
            <p:ph idx="1"/>
          </p:nvPr>
        </p:nvSpPr>
        <p:spPr>
          <a:xfrm>
            <a:off x="1143000" y="2036621"/>
            <a:ext cx="10096503" cy="4170218"/>
          </a:xfrm>
        </p:spPr>
        <p:txBody>
          <a:bodyPr>
            <a:normAutofit/>
          </a:bodyPr>
          <a:lstStyle/>
          <a:p>
            <a:pPr marL="45720" indent="0">
              <a:lnSpc>
                <a:spcPct val="80000"/>
              </a:lnSpc>
              <a:buNone/>
            </a:pPr>
            <a:r>
              <a:rPr lang="en-US" sz="2800" b="1" u="sng" dirty="0">
                <a:solidFill>
                  <a:srgbClr val="00B050"/>
                </a:solidFill>
              </a:rPr>
              <a:t>1. WHO COMES TO WHOM</a:t>
            </a:r>
          </a:p>
          <a:p>
            <a:pPr>
              <a:lnSpc>
                <a:spcPct val="80000"/>
              </a:lnSpc>
              <a:buFontTx/>
              <a:buChar char="-"/>
            </a:pPr>
            <a:r>
              <a:rPr lang="en-US" sz="2400" dirty="0">
                <a:solidFill>
                  <a:srgbClr val="00B050"/>
                </a:solidFill>
              </a:rPr>
              <a:t>Products are transported to through distribution channels</a:t>
            </a:r>
          </a:p>
          <a:p>
            <a:pPr>
              <a:lnSpc>
                <a:spcPct val="80000"/>
              </a:lnSpc>
              <a:buFontTx/>
              <a:buChar char="-"/>
            </a:pPr>
            <a:r>
              <a:rPr lang="en-US" sz="2400" dirty="0">
                <a:solidFill>
                  <a:srgbClr val="00B050"/>
                </a:solidFill>
              </a:rPr>
              <a:t>Services are location-based</a:t>
            </a:r>
          </a:p>
          <a:p>
            <a:pPr>
              <a:lnSpc>
                <a:spcPct val="80000"/>
              </a:lnSpc>
              <a:buFontTx/>
              <a:buChar char="-"/>
            </a:pPr>
            <a:endParaRPr lang="en-US" sz="2400" dirty="0">
              <a:solidFill>
                <a:srgbClr val="00B050"/>
              </a:solidFill>
            </a:endParaRPr>
          </a:p>
          <a:p>
            <a:pPr marL="45720" indent="0">
              <a:lnSpc>
                <a:spcPct val="80000"/>
              </a:lnSpc>
              <a:buNone/>
            </a:pPr>
            <a:r>
              <a:rPr lang="en-US" sz="2800" b="1" u="sng" dirty="0">
                <a:solidFill>
                  <a:srgbClr val="00B050"/>
                </a:solidFill>
              </a:rPr>
              <a:t>2. STANDARIZATION OR CUSTOMIZATION</a:t>
            </a:r>
          </a:p>
          <a:p>
            <a:pPr>
              <a:lnSpc>
                <a:spcPct val="80000"/>
              </a:lnSpc>
              <a:buFontTx/>
              <a:buChar char="-"/>
            </a:pPr>
            <a:r>
              <a:rPr lang="en-US" sz="2400" dirty="0">
                <a:solidFill>
                  <a:srgbClr val="00B050"/>
                </a:solidFill>
              </a:rPr>
              <a:t>Customers like many of their products to be standardized</a:t>
            </a:r>
          </a:p>
          <a:p>
            <a:pPr>
              <a:lnSpc>
                <a:spcPct val="80000"/>
              </a:lnSpc>
              <a:buFontTx/>
              <a:buChar char="-"/>
            </a:pPr>
            <a:r>
              <a:rPr lang="en-US" sz="2400" dirty="0">
                <a:solidFill>
                  <a:srgbClr val="00B050"/>
                </a:solidFill>
              </a:rPr>
              <a:t>Customers want most of their services to be customized.</a:t>
            </a:r>
          </a:p>
          <a:p>
            <a:pPr>
              <a:lnSpc>
                <a:spcPct val="80000"/>
              </a:lnSpc>
              <a:buFontTx/>
              <a:buChar char="-"/>
            </a:pPr>
            <a:endParaRPr lang="en-US" sz="2400" dirty="0">
              <a:solidFill>
                <a:srgbClr val="00B050"/>
              </a:solidFill>
            </a:endParaRPr>
          </a:p>
        </p:txBody>
      </p:sp>
    </p:spTree>
    <p:extLst>
      <p:ext uri="{BB962C8B-B14F-4D97-AF65-F5344CB8AC3E}">
        <p14:creationId xmlns:p14="http://schemas.microsoft.com/office/powerpoint/2010/main" val="588334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Difference in managing a product business and a service business</a:t>
            </a:r>
          </a:p>
        </p:txBody>
      </p:sp>
      <p:sp>
        <p:nvSpPr>
          <p:cNvPr id="3" name="Content Placeholder 2"/>
          <p:cNvSpPr>
            <a:spLocks noGrp="1"/>
          </p:cNvSpPr>
          <p:nvPr>
            <p:ph idx="1"/>
          </p:nvPr>
        </p:nvSpPr>
        <p:spPr>
          <a:xfrm>
            <a:off x="1143000" y="2036621"/>
            <a:ext cx="10096503" cy="4170218"/>
          </a:xfrm>
        </p:spPr>
        <p:txBody>
          <a:bodyPr>
            <a:normAutofit/>
          </a:bodyPr>
          <a:lstStyle/>
          <a:p>
            <a:pPr marL="45720" indent="0">
              <a:lnSpc>
                <a:spcPct val="80000"/>
              </a:lnSpc>
              <a:buNone/>
            </a:pPr>
            <a:r>
              <a:rPr lang="en-US" sz="2800" b="1" u="sng" dirty="0">
                <a:solidFill>
                  <a:srgbClr val="00B050"/>
                </a:solidFill>
              </a:rPr>
              <a:t>3.QUALITY DELIVERY</a:t>
            </a:r>
          </a:p>
          <a:p>
            <a:pPr>
              <a:lnSpc>
                <a:spcPct val="80000"/>
              </a:lnSpc>
              <a:buFontTx/>
              <a:buChar char="-"/>
            </a:pPr>
            <a:r>
              <a:rPr lang="en-US" sz="2400" dirty="0">
                <a:solidFill>
                  <a:srgbClr val="00B050"/>
                </a:solidFill>
              </a:rPr>
              <a:t>Quality if product within itself is embedded at the time of manufacture</a:t>
            </a:r>
          </a:p>
          <a:p>
            <a:pPr>
              <a:lnSpc>
                <a:spcPct val="80000"/>
              </a:lnSpc>
              <a:buFontTx/>
              <a:buChar char="-"/>
            </a:pPr>
            <a:r>
              <a:rPr lang="en-US" sz="2400" dirty="0">
                <a:solidFill>
                  <a:srgbClr val="00B050"/>
                </a:solidFill>
              </a:rPr>
              <a:t>Qualities that people expect from service includes customization and variation.</a:t>
            </a:r>
          </a:p>
          <a:p>
            <a:pPr>
              <a:lnSpc>
                <a:spcPct val="80000"/>
              </a:lnSpc>
              <a:buFontTx/>
              <a:buChar char="-"/>
            </a:pPr>
            <a:endParaRPr lang="en-US" sz="2400" dirty="0">
              <a:solidFill>
                <a:srgbClr val="00B050"/>
              </a:solidFill>
            </a:endParaRPr>
          </a:p>
          <a:p>
            <a:pPr marL="45720" indent="0">
              <a:lnSpc>
                <a:spcPct val="80000"/>
              </a:lnSpc>
              <a:buNone/>
            </a:pPr>
            <a:r>
              <a:rPr lang="en-US" sz="2800" b="1" u="sng" dirty="0">
                <a:solidFill>
                  <a:srgbClr val="00B050"/>
                </a:solidFill>
              </a:rPr>
              <a:t>4. TANGIBLITY</a:t>
            </a:r>
          </a:p>
          <a:p>
            <a:pPr>
              <a:lnSpc>
                <a:spcPct val="80000"/>
              </a:lnSpc>
              <a:buFontTx/>
              <a:buChar char="-"/>
            </a:pPr>
            <a:r>
              <a:rPr lang="en-US" sz="2400" dirty="0">
                <a:solidFill>
                  <a:srgbClr val="00B050"/>
                </a:solidFill>
              </a:rPr>
              <a:t>The products are tangible and can be inspected / sampled before buying</a:t>
            </a:r>
          </a:p>
          <a:p>
            <a:pPr>
              <a:lnSpc>
                <a:spcPct val="80000"/>
              </a:lnSpc>
              <a:buFontTx/>
              <a:buChar char="-"/>
            </a:pPr>
            <a:r>
              <a:rPr lang="en-US" sz="2400" dirty="0">
                <a:solidFill>
                  <a:srgbClr val="00B050"/>
                </a:solidFill>
              </a:rPr>
              <a:t>Service on the other hand is experimental and based on a belief</a:t>
            </a:r>
          </a:p>
          <a:p>
            <a:pPr>
              <a:lnSpc>
                <a:spcPct val="80000"/>
              </a:lnSpc>
              <a:buFontTx/>
              <a:buChar char="-"/>
            </a:pPr>
            <a:endParaRPr lang="en-US" sz="2400" dirty="0">
              <a:solidFill>
                <a:srgbClr val="00B050"/>
              </a:solidFill>
            </a:endParaRPr>
          </a:p>
        </p:txBody>
      </p:sp>
    </p:spTree>
    <p:extLst>
      <p:ext uri="{BB962C8B-B14F-4D97-AF65-F5344CB8AC3E}">
        <p14:creationId xmlns:p14="http://schemas.microsoft.com/office/powerpoint/2010/main" val="32233235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Difference in managing a product business and a service business</a:t>
            </a:r>
          </a:p>
        </p:txBody>
      </p:sp>
      <p:sp>
        <p:nvSpPr>
          <p:cNvPr id="3" name="Content Placeholder 2"/>
          <p:cNvSpPr>
            <a:spLocks noGrp="1"/>
          </p:cNvSpPr>
          <p:nvPr>
            <p:ph idx="1"/>
          </p:nvPr>
        </p:nvSpPr>
        <p:spPr>
          <a:xfrm>
            <a:off x="1143000" y="2036621"/>
            <a:ext cx="10096503" cy="4170218"/>
          </a:xfrm>
        </p:spPr>
        <p:txBody>
          <a:bodyPr>
            <a:normAutofit/>
          </a:bodyPr>
          <a:lstStyle/>
          <a:p>
            <a:pPr marL="45720" indent="0">
              <a:lnSpc>
                <a:spcPct val="80000"/>
              </a:lnSpc>
              <a:buNone/>
            </a:pPr>
            <a:r>
              <a:rPr lang="en-US" sz="2800" b="1" u="sng" dirty="0">
                <a:solidFill>
                  <a:srgbClr val="00B050"/>
                </a:solidFill>
              </a:rPr>
              <a:t>5.SCALABILITY</a:t>
            </a:r>
          </a:p>
          <a:p>
            <a:pPr>
              <a:lnSpc>
                <a:spcPct val="80000"/>
              </a:lnSpc>
              <a:buFontTx/>
              <a:buChar char="-"/>
            </a:pPr>
            <a:r>
              <a:rPr lang="en-US" sz="2400" dirty="0">
                <a:solidFill>
                  <a:srgbClr val="00B050"/>
                </a:solidFill>
              </a:rPr>
              <a:t>Is scaled up by expanding the manufacturing capacity, distribution and sales reach, and access to more consumers.</a:t>
            </a:r>
          </a:p>
          <a:p>
            <a:pPr>
              <a:lnSpc>
                <a:spcPct val="80000"/>
              </a:lnSpc>
              <a:buFontTx/>
              <a:buChar char="-"/>
            </a:pPr>
            <a:r>
              <a:rPr lang="en-US" sz="2400" dirty="0">
                <a:solidFill>
                  <a:srgbClr val="00B050"/>
                </a:solidFill>
              </a:rPr>
              <a:t>It needs a supply of trained service providers and this involves either coaching people from the competitors, induction, training and motivation.</a:t>
            </a:r>
          </a:p>
          <a:p>
            <a:pPr>
              <a:lnSpc>
                <a:spcPct val="80000"/>
              </a:lnSpc>
              <a:buFontTx/>
              <a:buChar char="-"/>
            </a:pPr>
            <a:endParaRPr lang="en-US" sz="2400" dirty="0">
              <a:solidFill>
                <a:srgbClr val="00B050"/>
              </a:solidFill>
            </a:endParaRPr>
          </a:p>
          <a:p>
            <a:pPr marL="45720" indent="0">
              <a:lnSpc>
                <a:spcPct val="80000"/>
              </a:lnSpc>
              <a:buNone/>
            </a:pPr>
            <a:r>
              <a:rPr lang="en-US" sz="2800" b="1" u="sng" dirty="0">
                <a:solidFill>
                  <a:srgbClr val="00B050"/>
                </a:solidFill>
              </a:rPr>
              <a:t>6.OWNERSHIP</a:t>
            </a:r>
          </a:p>
          <a:p>
            <a:pPr>
              <a:lnSpc>
                <a:spcPct val="80000"/>
              </a:lnSpc>
              <a:buFontTx/>
              <a:buChar char="-"/>
            </a:pPr>
            <a:r>
              <a:rPr lang="en-US" sz="2400" dirty="0">
                <a:solidFill>
                  <a:srgbClr val="00B050"/>
                </a:solidFill>
              </a:rPr>
              <a:t>A Product can be asset that builds the wealth</a:t>
            </a:r>
          </a:p>
          <a:p>
            <a:pPr>
              <a:lnSpc>
                <a:spcPct val="80000"/>
              </a:lnSpc>
              <a:buFontTx/>
              <a:buChar char="-"/>
            </a:pPr>
            <a:r>
              <a:rPr lang="en-US" sz="2400" dirty="0">
                <a:solidFill>
                  <a:srgbClr val="00B050"/>
                </a:solidFill>
              </a:rPr>
              <a:t>A service cannot be owned as is always shown as a expense.</a:t>
            </a:r>
          </a:p>
          <a:p>
            <a:pPr>
              <a:lnSpc>
                <a:spcPct val="80000"/>
              </a:lnSpc>
              <a:buFontTx/>
              <a:buChar char="-"/>
            </a:pPr>
            <a:endParaRPr lang="en-US" sz="2400" dirty="0">
              <a:solidFill>
                <a:srgbClr val="00B050"/>
              </a:solidFill>
            </a:endParaRPr>
          </a:p>
        </p:txBody>
      </p:sp>
    </p:spTree>
    <p:extLst>
      <p:ext uri="{BB962C8B-B14F-4D97-AF65-F5344CB8AC3E}">
        <p14:creationId xmlns:p14="http://schemas.microsoft.com/office/powerpoint/2010/main" val="2997413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Difference in managing a product business and a service business</a:t>
            </a:r>
          </a:p>
        </p:txBody>
      </p:sp>
      <p:sp>
        <p:nvSpPr>
          <p:cNvPr id="3" name="Content Placeholder 2"/>
          <p:cNvSpPr>
            <a:spLocks noGrp="1"/>
          </p:cNvSpPr>
          <p:nvPr>
            <p:ph idx="1"/>
          </p:nvPr>
        </p:nvSpPr>
        <p:spPr>
          <a:xfrm>
            <a:off x="1143000" y="2036621"/>
            <a:ext cx="10096503" cy="4170218"/>
          </a:xfrm>
        </p:spPr>
        <p:txBody>
          <a:bodyPr>
            <a:normAutofit fontScale="92500"/>
          </a:bodyPr>
          <a:lstStyle/>
          <a:p>
            <a:pPr marL="45720" indent="0">
              <a:lnSpc>
                <a:spcPct val="80000"/>
              </a:lnSpc>
              <a:buNone/>
            </a:pPr>
            <a:r>
              <a:rPr lang="en-US" sz="2800" b="1" u="sng" dirty="0">
                <a:solidFill>
                  <a:srgbClr val="00B050"/>
                </a:solidFill>
              </a:rPr>
              <a:t>7. THE SOURCE OF VALUE</a:t>
            </a:r>
          </a:p>
          <a:p>
            <a:pPr>
              <a:lnSpc>
                <a:spcPct val="80000"/>
              </a:lnSpc>
              <a:buFontTx/>
              <a:buChar char="-"/>
            </a:pPr>
            <a:r>
              <a:rPr lang="en-US" sz="2400" dirty="0">
                <a:solidFill>
                  <a:srgbClr val="00B050"/>
                </a:solidFill>
              </a:rPr>
              <a:t>The quality of the products depend on how materials are chosen and converted</a:t>
            </a:r>
          </a:p>
          <a:p>
            <a:pPr>
              <a:lnSpc>
                <a:spcPct val="80000"/>
              </a:lnSpc>
              <a:buFontTx/>
              <a:buChar char="-"/>
            </a:pPr>
            <a:r>
              <a:rPr lang="en-US" sz="2400" dirty="0">
                <a:solidFill>
                  <a:srgbClr val="00B050"/>
                </a:solidFill>
              </a:rPr>
              <a:t>The quality of the service depends on how the service providers are selected, trained and motivated.</a:t>
            </a:r>
          </a:p>
          <a:p>
            <a:pPr>
              <a:lnSpc>
                <a:spcPct val="80000"/>
              </a:lnSpc>
              <a:buFontTx/>
              <a:buChar char="-"/>
            </a:pPr>
            <a:endParaRPr lang="en-US" sz="2400" dirty="0">
              <a:solidFill>
                <a:srgbClr val="00B050"/>
              </a:solidFill>
            </a:endParaRPr>
          </a:p>
          <a:p>
            <a:pPr marL="45720" indent="0">
              <a:lnSpc>
                <a:spcPct val="80000"/>
              </a:lnSpc>
              <a:buNone/>
            </a:pPr>
            <a:r>
              <a:rPr lang="en-US" sz="2800" b="1" u="sng" dirty="0">
                <a:solidFill>
                  <a:srgbClr val="00B050"/>
                </a:solidFill>
              </a:rPr>
              <a:t>8. THE ROLE OF SENIOR MANAGEMENT</a:t>
            </a:r>
          </a:p>
          <a:p>
            <a:pPr>
              <a:lnSpc>
                <a:spcPct val="80000"/>
              </a:lnSpc>
              <a:buFontTx/>
              <a:buChar char="-"/>
            </a:pPr>
            <a:r>
              <a:rPr lang="en-US" sz="2400" dirty="0">
                <a:solidFill>
                  <a:srgbClr val="00B050"/>
                </a:solidFill>
              </a:rPr>
              <a:t>The process of creating a market-driven design in a product business involves many months of work by expert manpower and managers before the product is produced.</a:t>
            </a:r>
          </a:p>
          <a:p>
            <a:pPr>
              <a:lnSpc>
                <a:spcPct val="80000"/>
              </a:lnSpc>
              <a:buFontTx/>
              <a:buChar char="-"/>
            </a:pPr>
            <a:r>
              <a:rPr lang="en-US" sz="2400" dirty="0">
                <a:solidFill>
                  <a:srgbClr val="00B050"/>
                </a:solidFill>
              </a:rPr>
              <a:t>The same process of creating a market driven design needs to happen in front of the customer in few minutes in services</a:t>
            </a:r>
          </a:p>
          <a:p>
            <a:pPr>
              <a:lnSpc>
                <a:spcPct val="80000"/>
              </a:lnSpc>
              <a:buFontTx/>
              <a:buChar char="-"/>
            </a:pPr>
            <a:endParaRPr lang="en-US" sz="2400" dirty="0">
              <a:solidFill>
                <a:srgbClr val="00B050"/>
              </a:solidFill>
            </a:endParaRPr>
          </a:p>
        </p:txBody>
      </p:sp>
    </p:spTree>
    <p:extLst>
      <p:ext uri="{BB962C8B-B14F-4D97-AF65-F5344CB8AC3E}">
        <p14:creationId xmlns:p14="http://schemas.microsoft.com/office/powerpoint/2010/main" val="3401360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Difference in managing a product business and a service business</a:t>
            </a:r>
          </a:p>
        </p:txBody>
      </p:sp>
      <p:sp>
        <p:nvSpPr>
          <p:cNvPr id="3" name="Content Placeholder 2"/>
          <p:cNvSpPr>
            <a:spLocks noGrp="1"/>
          </p:cNvSpPr>
          <p:nvPr>
            <p:ph idx="1"/>
          </p:nvPr>
        </p:nvSpPr>
        <p:spPr>
          <a:xfrm>
            <a:off x="1143000" y="2036621"/>
            <a:ext cx="10096503" cy="4170218"/>
          </a:xfrm>
        </p:spPr>
        <p:txBody>
          <a:bodyPr>
            <a:normAutofit/>
          </a:bodyPr>
          <a:lstStyle/>
          <a:p>
            <a:pPr marL="45720" indent="0">
              <a:lnSpc>
                <a:spcPct val="80000"/>
              </a:lnSpc>
              <a:buNone/>
            </a:pPr>
            <a:r>
              <a:rPr lang="en-US" sz="2800" b="1" u="sng" dirty="0">
                <a:solidFill>
                  <a:srgbClr val="00B050"/>
                </a:solidFill>
              </a:rPr>
              <a:t>9.THE POSITION OF THE CUSTOMER</a:t>
            </a:r>
          </a:p>
          <a:p>
            <a:pPr>
              <a:lnSpc>
                <a:spcPct val="80000"/>
              </a:lnSpc>
              <a:buFontTx/>
              <a:buChar char="-"/>
            </a:pPr>
            <a:r>
              <a:rPr lang="en-US" sz="2400" dirty="0">
                <a:solidFill>
                  <a:srgbClr val="00B050"/>
                </a:solidFill>
              </a:rPr>
              <a:t>The customer is outside the manufacturing process</a:t>
            </a:r>
          </a:p>
          <a:p>
            <a:pPr>
              <a:lnSpc>
                <a:spcPct val="80000"/>
              </a:lnSpc>
              <a:buFontTx/>
              <a:buChar char="-"/>
            </a:pPr>
            <a:r>
              <a:rPr lang="en-US" sz="2400" dirty="0">
                <a:solidFill>
                  <a:srgbClr val="00B050"/>
                </a:solidFill>
              </a:rPr>
              <a:t>In the service business the consumer is inside the business.</a:t>
            </a:r>
          </a:p>
          <a:p>
            <a:pPr>
              <a:lnSpc>
                <a:spcPct val="80000"/>
              </a:lnSpc>
              <a:buFontTx/>
              <a:buChar char="-"/>
            </a:pPr>
            <a:endParaRPr lang="en-US" sz="2400" dirty="0">
              <a:solidFill>
                <a:srgbClr val="00B050"/>
              </a:solidFill>
            </a:endParaRPr>
          </a:p>
          <a:p>
            <a:pPr marL="45720" indent="0">
              <a:lnSpc>
                <a:spcPct val="80000"/>
              </a:lnSpc>
              <a:buNone/>
            </a:pPr>
            <a:r>
              <a:rPr lang="en-US" sz="2800" b="1" u="sng" dirty="0">
                <a:solidFill>
                  <a:srgbClr val="00B050"/>
                </a:solidFill>
              </a:rPr>
              <a:t>10.THE ROLE OF STANDARIZATION AND MECHANIZATION</a:t>
            </a:r>
          </a:p>
          <a:p>
            <a:pPr>
              <a:lnSpc>
                <a:spcPct val="80000"/>
              </a:lnSpc>
              <a:buFontTx/>
              <a:buChar char="-"/>
            </a:pPr>
            <a:r>
              <a:rPr lang="en-US" sz="2400" dirty="0">
                <a:solidFill>
                  <a:srgbClr val="00B050"/>
                </a:solidFill>
              </a:rPr>
              <a:t>Frequently standardized its products. Mechanization is used extensively in the processes.</a:t>
            </a:r>
          </a:p>
          <a:p>
            <a:pPr>
              <a:lnSpc>
                <a:spcPct val="80000"/>
              </a:lnSpc>
              <a:buFontTx/>
              <a:buChar char="-"/>
            </a:pPr>
            <a:r>
              <a:rPr lang="en-US" sz="2400" dirty="0">
                <a:solidFill>
                  <a:srgbClr val="00B050"/>
                </a:solidFill>
              </a:rPr>
              <a:t>Asking customer on-line what they desire and then the company tries to deliver it in an individualized manner in real time</a:t>
            </a:r>
          </a:p>
          <a:p>
            <a:pPr>
              <a:lnSpc>
                <a:spcPct val="80000"/>
              </a:lnSpc>
              <a:buFontTx/>
              <a:buChar char="-"/>
            </a:pPr>
            <a:endParaRPr lang="en-US" sz="2400" dirty="0">
              <a:solidFill>
                <a:srgbClr val="00B050"/>
              </a:solidFill>
            </a:endParaRPr>
          </a:p>
        </p:txBody>
      </p:sp>
    </p:spTree>
    <p:extLst>
      <p:ext uri="{BB962C8B-B14F-4D97-AF65-F5344CB8AC3E}">
        <p14:creationId xmlns:p14="http://schemas.microsoft.com/office/powerpoint/2010/main" val="1870812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THREE LEVELS OF PRODUCT </a:t>
            </a:r>
          </a:p>
        </p:txBody>
      </p:sp>
      <p:sp>
        <p:nvSpPr>
          <p:cNvPr id="3" name="Content Placeholder 2"/>
          <p:cNvSpPr>
            <a:spLocks noGrp="1"/>
          </p:cNvSpPr>
          <p:nvPr>
            <p:ph idx="1"/>
          </p:nvPr>
        </p:nvSpPr>
        <p:spPr>
          <a:xfrm>
            <a:off x="1143000" y="2036621"/>
            <a:ext cx="10096503" cy="4170218"/>
          </a:xfrm>
        </p:spPr>
        <p:txBody>
          <a:bodyPr>
            <a:normAutofit/>
          </a:bodyPr>
          <a:lstStyle/>
          <a:p>
            <a:pPr marL="45720" indent="0">
              <a:lnSpc>
                <a:spcPct val="80000"/>
              </a:lnSpc>
              <a:buNone/>
            </a:pPr>
            <a:r>
              <a:rPr lang="en-US" sz="2800" b="1" u="sng" dirty="0">
                <a:solidFill>
                  <a:srgbClr val="00B050"/>
                </a:solidFill>
              </a:rPr>
              <a:t>1. The Core Product</a:t>
            </a:r>
          </a:p>
          <a:p>
            <a:pPr marL="45720" indent="0">
              <a:lnSpc>
                <a:spcPct val="80000"/>
              </a:lnSpc>
              <a:buNone/>
            </a:pPr>
            <a:r>
              <a:rPr lang="en-US" sz="2400" dirty="0">
                <a:solidFill>
                  <a:srgbClr val="00B050"/>
                </a:solidFill>
              </a:rPr>
              <a:t> -It is the intangible benefit provided by a product</a:t>
            </a:r>
          </a:p>
          <a:p>
            <a:pPr marL="45720" indent="0">
              <a:lnSpc>
                <a:spcPct val="80000"/>
              </a:lnSpc>
              <a:buNone/>
            </a:pPr>
            <a:r>
              <a:rPr lang="en-US" sz="2800" b="1" u="sng" dirty="0">
                <a:solidFill>
                  <a:srgbClr val="00B050"/>
                </a:solidFill>
              </a:rPr>
              <a:t>2. The Actual Product</a:t>
            </a:r>
          </a:p>
          <a:p>
            <a:pPr marL="45720" indent="0">
              <a:lnSpc>
                <a:spcPct val="80000"/>
              </a:lnSpc>
              <a:buNone/>
            </a:pPr>
            <a:r>
              <a:rPr lang="en-US" sz="2400" dirty="0">
                <a:solidFill>
                  <a:srgbClr val="00B050"/>
                </a:solidFill>
              </a:rPr>
              <a:t> -It is the tangible and physical benefit of a product</a:t>
            </a:r>
          </a:p>
          <a:p>
            <a:pPr marL="45720" indent="0">
              <a:lnSpc>
                <a:spcPct val="80000"/>
              </a:lnSpc>
              <a:buNone/>
            </a:pPr>
            <a:r>
              <a:rPr lang="en-US" sz="2800" b="1" u="sng" dirty="0">
                <a:solidFill>
                  <a:srgbClr val="00B050"/>
                </a:solidFill>
              </a:rPr>
              <a:t>3. The Augmented Product</a:t>
            </a:r>
          </a:p>
          <a:p>
            <a:pPr marL="45720" indent="0">
              <a:lnSpc>
                <a:spcPct val="80000"/>
              </a:lnSpc>
              <a:buNone/>
            </a:pPr>
            <a:r>
              <a:rPr lang="en-US" sz="2400" dirty="0">
                <a:solidFill>
                  <a:srgbClr val="00B050"/>
                </a:solidFill>
              </a:rPr>
              <a:t> -It is the extra added service one gets out purchasing a product</a:t>
            </a:r>
          </a:p>
          <a:p>
            <a:pPr marL="45720" indent="0">
              <a:lnSpc>
                <a:spcPct val="80000"/>
              </a:lnSpc>
              <a:buNone/>
            </a:pPr>
            <a:endParaRPr lang="en-US" sz="2400" dirty="0">
              <a:solidFill>
                <a:srgbClr val="00B050"/>
              </a:solidFill>
            </a:endParaRPr>
          </a:p>
        </p:txBody>
      </p:sp>
    </p:spTree>
    <p:extLst>
      <p:ext uri="{BB962C8B-B14F-4D97-AF65-F5344CB8AC3E}">
        <p14:creationId xmlns:p14="http://schemas.microsoft.com/office/powerpoint/2010/main" val="30123257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417183" y="1150030"/>
            <a:ext cx="9096375" cy="4848225"/>
          </a:xfrm>
          <a:prstGeom prst="rect">
            <a:avLst/>
          </a:prstGeom>
        </p:spPr>
      </p:pic>
    </p:spTree>
    <p:extLst>
      <p:ext uri="{BB962C8B-B14F-4D97-AF65-F5344CB8AC3E}">
        <p14:creationId xmlns:p14="http://schemas.microsoft.com/office/powerpoint/2010/main" val="36378778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4450" y="609600"/>
            <a:ext cx="10014070" cy="1316182"/>
          </a:xfrm>
        </p:spPr>
        <p:txBody>
          <a:bodyPr>
            <a:normAutofit/>
          </a:bodyPr>
          <a:lstStyle/>
          <a:p>
            <a:r>
              <a:rPr lang="en-US" b="1" dirty="0">
                <a:solidFill>
                  <a:srgbClr val="31B6CE"/>
                </a:solidFill>
              </a:rPr>
              <a:t>iPhone</a:t>
            </a:r>
          </a:p>
        </p:txBody>
      </p:sp>
      <p:sp>
        <p:nvSpPr>
          <p:cNvPr id="3" name="Content Placeholder 2"/>
          <p:cNvSpPr>
            <a:spLocks noGrp="1"/>
          </p:cNvSpPr>
          <p:nvPr>
            <p:ph idx="1"/>
          </p:nvPr>
        </p:nvSpPr>
        <p:spPr>
          <a:xfrm>
            <a:off x="1004450" y="2036621"/>
            <a:ext cx="3276605" cy="2008906"/>
          </a:xfrm>
        </p:spPr>
        <p:txBody>
          <a:bodyPr>
            <a:normAutofit/>
          </a:bodyPr>
          <a:lstStyle/>
          <a:p>
            <a:pPr marL="45720" indent="0">
              <a:lnSpc>
                <a:spcPct val="80000"/>
              </a:lnSpc>
              <a:buNone/>
            </a:pPr>
            <a:r>
              <a:rPr lang="en-US" sz="2800" b="1" u="sng" dirty="0">
                <a:solidFill>
                  <a:srgbClr val="00B050"/>
                </a:solidFill>
              </a:rPr>
              <a:t>The Core Product:</a:t>
            </a:r>
          </a:p>
          <a:p>
            <a:pPr>
              <a:lnSpc>
                <a:spcPct val="80000"/>
              </a:lnSpc>
              <a:buFontTx/>
              <a:buChar char="-"/>
            </a:pPr>
            <a:r>
              <a:rPr lang="en-US" sz="2400" dirty="0">
                <a:solidFill>
                  <a:srgbClr val="00B050"/>
                </a:solidFill>
              </a:rPr>
              <a:t>Communication</a:t>
            </a:r>
          </a:p>
          <a:p>
            <a:pPr>
              <a:lnSpc>
                <a:spcPct val="80000"/>
              </a:lnSpc>
              <a:buFontTx/>
              <a:buChar char="-"/>
            </a:pPr>
            <a:r>
              <a:rPr lang="en-US" sz="2400" dirty="0">
                <a:solidFill>
                  <a:srgbClr val="00B050"/>
                </a:solidFill>
              </a:rPr>
              <a:t>Messaging</a:t>
            </a:r>
          </a:p>
          <a:p>
            <a:pPr>
              <a:lnSpc>
                <a:spcPct val="80000"/>
              </a:lnSpc>
              <a:buFontTx/>
              <a:buChar char="-"/>
            </a:pPr>
            <a:r>
              <a:rPr lang="en-US" sz="2400" dirty="0">
                <a:solidFill>
                  <a:srgbClr val="00B050"/>
                </a:solidFill>
              </a:rPr>
              <a:t>Taking Picture</a:t>
            </a:r>
          </a:p>
        </p:txBody>
      </p:sp>
      <p:pic>
        <p:nvPicPr>
          <p:cNvPr id="4" name="Picture 3"/>
          <p:cNvPicPr>
            <a:picLocks noChangeAspect="1"/>
          </p:cNvPicPr>
          <p:nvPr/>
        </p:nvPicPr>
        <p:blipFill>
          <a:blip r:embed="rId2"/>
          <a:stretch>
            <a:fillRect/>
          </a:stretch>
        </p:blipFill>
        <p:spPr>
          <a:xfrm>
            <a:off x="6600332" y="1219201"/>
            <a:ext cx="3984542" cy="5189172"/>
          </a:xfrm>
          <a:prstGeom prst="rect">
            <a:avLst/>
          </a:prstGeom>
        </p:spPr>
      </p:pic>
    </p:spTree>
    <p:extLst>
      <p:ext uri="{BB962C8B-B14F-4D97-AF65-F5344CB8AC3E}">
        <p14:creationId xmlns:p14="http://schemas.microsoft.com/office/powerpoint/2010/main" val="23750851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432" y="346366"/>
            <a:ext cx="5327077" cy="6248398"/>
          </a:xfrm>
        </p:spPr>
        <p:txBody>
          <a:bodyPr>
            <a:normAutofit/>
          </a:bodyPr>
          <a:lstStyle/>
          <a:p>
            <a:pPr marL="45720" indent="0">
              <a:lnSpc>
                <a:spcPct val="80000"/>
              </a:lnSpc>
              <a:buNone/>
            </a:pPr>
            <a:r>
              <a:rPr lang="en-US" sz="2800" b="1" u="sng" dirty="0">
                <a:solidFill>
                  <a:srgbClr val="00B050"/>
                </a:solidFill>
              </a:rPr>
              <a:t>The Actual Product:</a:t>
            </a:r>
          </a:p>
          <a:p>
            <a:pPr>
              <a:lnSpc>
                <a:spcPct val="80000"/>
              </a:lnSpc>
              <a:buFontTx/>
              <a:buChar char="-"/>
            </a:pPr>
            <a:r>
              <a:rPr lang="en-US" sz="2400" b="1" u="sng" dirty="0">
                <a:solidFill>
                  <a:srgbClr val="00B050"/>
                </a:solidFill>
              </a:rPr>
              <a:t>Packaging</a:t>
            </a:r>
          </a:p>
          <a:p>
            <a:pPr lvl="1">
              <a:lnSpc>
                <a:spcPct val="80000"/>
              </a:lnSpc>
              <a:buFontTx/>
              <a:buChar char="-"/>
            </a:pPr>
            <a:r>
              <a:rPr lang="en-US" sz="2200" dirty="0">
                <a:solidFill>
                  <a:srgbClr val="00B050"/>
                </a:solidFill>
              </a:rPr>
              <a:t>Ceramic Shield front</a:t>
            </a:r>
          </a:p>
          <a:p>
            <a:pPr lvl="1">
              <a:lnSpc>
                <a:spcPct val="80000"/>
              </a:lnSpc>
              <a:buFontTx/>
              <a:buChar char="-"/>
            </a:pPr>
            <a:r>
              <a:rPr lang="en-US" sz="2200" dirty="0">
                <a:solidFill>
                  <a:srgbClr val="00B050"/>
                </a:solidFill>
              </a:rPr>
              <a:t>Textured matte glass back and</a:t>
            </a:r>
          </a:p>
          <a:p>
            <a:pPr lvl="1">
              <a:lnSpc>
                <a:spcPct val="80000"/>
              </a:lnSpc>
              <a:buFontTx/>
              <a:buChar char="-"/>
            </a:pPr>
            <a:r>
              <a:rPr lang="en-US" sz="2200" dirty="0">
                <a:solidFill>
                  <a:srgbClr val="00B050"/>
                </a:solidFill>
              </a:rPr>
              <a:t>stainless steel design</a:t>
            </a:r>
          </a:p>
          <a:p>
            <a:pPr lvl="1">
              <a:lnSpc>
                <a:spcPct val="80000"/>
              </a:lnSpc>
              <a:buFontTx/>
              <a:buChar char="-"/>
            </a:pPr>
            <a:r>
              <a:rPr lang="en-US" sz="2200" dirty="0">
                <a:solidFill>
                  <a:srgbClr val="00B050"/>
                </a:solidFill>
              </a:rPr>
              <a:t>Weight: 204gram</a:t>
            </a:r>
          </a:p>
          <a:p>
            <a:pPr>
              <a:lnSpc>
                <a:spcPct val="80000"/>
              </a:lnSpc>
              <a:buFontTx/>
              <a:buChar char="-"/>
            </a:pPr>
            <a:r>
              <a:rPr lang="en-US" sz="2400" b="1" u="sng" dirty="0">
                <a:solidFill>
                  <a:srgbClr val="00B050"/>
                </a:solidFill>
              </a:rPr>
              <a:t>Features</a:t>
            </a:r>
          </a:p>
          <a:p>
            <a:pPr lvl="1">
              <a:lnSpc>
                <a:spcPct val="80000"/>
              </a:lnSpc>
              <a:buFontTx/>
              <a:buChar char="-"/>
            </a:pPr>
            <a:r>
              <a:rPr lang="en-US" sz="2200" dirty="0">
                <a:solidFill>
                  <a:srgbClr val="00B050"/>
                </a:solidFill>
              </a:rPr>
              <a:t>Super Retina XDR display with </a:t>
            </a:r>
            <a:r>
              <a:rPr lang="en-US" sz="2200" dirty="0" err="1">
                <a:solidFill>
                  <a:srgbClr val="00B050"/>
                </a:solidFill>
              </a:rPr>
              <a:t>ProMotion</a:t>
            </a:r>
            <a:endParaRPr lang="en-US" sz="2200" dirty="0">
              <a:solidFill>
                <a:srgbClr val="00B050"/>
              </a:solidFill>
            </a:endParaRPr>
          </a:p>
          <a:p>
            <a:pPr lvl="1">
              <a:lnSpc>
                <a:spcPct val="80000"/>
              </a:lnSpc>
              <a:buFontTx/>
              <a:buChar char="-"/>
            </a:pPr>
            <a:r>
              <a:rPr lang="en-US" sz="2200" dirty="0">
                <a:solidFill>
                  <a:srgbClr val="00B050"/>
                </a:solidFill>
              </a:rPr>
              <a:t>6.1‑inch (diagonal) all‑screen OLED display</a:t>
            </a:r>
          </a:p>
          <a:p>
            <a:pPr lvl="1">
              <a:lnSpc>
                <a:spcPct val="80000"/>
              </a:lnSpc>
              <a:buFontTx/>
              <a:buChar char="-"/>
            </a:pPr>
            <a:r>
              <a:rPr lang="en-US" sz="2200" dirty="0">
                <a:solidFill>
                  <a:srgbClr val="00B050"/>
                </a:solidFill>
              </a:rPr>
              <a:t>Pro 12MP camera systemA15 Bionic chip</a:t>
            </a:r>
          </a:p>
          <a:p>
            <a:pPr>
              <a:lnSpc>
                <a:spcPct val="80000"/>
              </a:lnSpc>
              <a:buFontTx/>
              <a:buChar char="-"/>
            </a:pPr>
            <a:r>
              <a:rPr lang="en-US" sz="2400" b="1" u="sng" dirty="0">
                <a:solidFill>
                  <a:srgbClr val="00B050"/>
                </a:solidFill>
              </a:rPr>
              <a:t>Brand</a:t>
            </a:r>
          </a:p>
          <a:p>
            <a:pPr lvl="1">
              <a:lnSpc>
                <a:spcPct val="80000"/>
              </a:lnSpc>
              <a:buFontTx/>
              <a:buChar char="-"/>
            </a:pPr>
            <a:r>
              <a:rPr lang="en-US" sz="2200" dirty="0">
                <a:solidFill>
                  <a:srgbClr val="00B050"/>
                </a:solidFill>
              </a:rPr>
              <a:t>Apple is the most trusted brand in the world</a:t>
            </a:r>
          </a:p>
          <a:p>
            <a:pPr lvl="1">
              <a:lnSpc>
                <a:spcPct val="80000"/>
              </a:lnSpc>
              <a:buFontTx/>
              <a:buChar char="-"/>
            </a:pPr>
            <a:endParaRPr lang="en-US" sz="2200" dirty="0">
              <a:solidFill>
                <a:srgbClr val="00B050"/>
              </a:solidFill>
            </a:endParaRPr>
          </a:p>
          <a:p>
            <a:pPr lvl="1">
              <a:lnSpc>
                <a:spcPct val="80000"/>
              </a:lnSpc>
              <a:buFontTx/>
              <a:buChar char="-"/>
            </a:pPr>
            <a:endParaRPr lang="en-US" sz="2200" dirty="0">
              <a:solidFill>
                <a:srgbClr val="00B050"/>
              </a:solidFill>
            </a:endParaRPr>
          </a:p>
        </p:txBody>
      </p:sp>
      <p:pic>
        <p:nvPicPr>
          <p:cNvPr id="6" name="Picture 5"/>
          <p:cNvPicPr>
            <a:picLocks noChangeAspect="1"/>
          </p:cNvPicPr>
          <p:nvPr/>
        </p:nvPicPr>
        <p:blipFill>
          <a:blip r:embed="rId2"/>
          <a:stretch>
            <a:fillRect/>
          </a:stretch>
        </p:blipFill>
        <p:spPr>
          <a:xfrm>
            <a:off x="5929311" y="1140281"/>
            <a:ext cx="5736216" cy="4238098"/>
          </a:xfrm>
          <a:prstGeom prst="rect">
            <a:avLst/>
          </a:prstGeom>
        </p:spPr>
      </p:pic>
    </p:spTree>
    <p:extLst>
      <p:ext uri="{BB962C8B-B14F-4D97-AF65-F5344CB8AC3E}">
        <p14:creationId xmlns:p14="http://schemas.microsoft.com/office/powerpoint/2010/main" val="37411087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39432" y="346366"/>
            <a:ext cx="5327077" cy="6248398"/>
          </a:xfrm>
        </p:spPr>
        <p:txBody>
          <a:bodyPr>
            <a:normAutofit/>
          </a:bodyPr>
          <a:lstStyle/>
          <a:p>
            <a:pPr marL="45720" indent="0">
              <a:lnSpc>
                <a:spcPct val="80000"/>
              </a:lnSpc>
              <a:buNone/>
            </a:pPr>
            <a:r>
              <a:rPr lang="en-US" sz="2800" b="1" u="sng" dirty="0">
                <a:solidFill>
                  <a:srgbClr val="00B050"/>
                </a:solidFill>
              </a:rPr>
              <a:t>Augmented Product:</a:t>
            </a:r>
          </a:p>
          <a:p>
            <a:pPr>
              <a:lnSpc>
                <a:spcPct val="80000"/>
              </a:lnSpc>
              <a:buFontTx/>
              <a:buChar char="-"/>
            </a:pPr>
            <a:r>
              <a:rPr lang="en-US" sz="2400" b="1" u="sng" dirty="0">
                <a:solidFill>
                  <a:srgbClr val="00B050"/>
                </a:solidFill>
              </a:rPr>
              <a:t>Delivery</a:t>
            </a:r>
          </a:p>
          <a:p>
            <a:pPr lvl="1">
              <a:lnSpc>
                <a:spcPct val="80000"/>
              </a:lnSpc>
              <a:buFontTx/>
              <a:buChar char="-"/>
            </a:pPr>
            <a:r>
              <a:rPr lang="en-US" sz="2200" dirty="0">
                <a:solidFill>
                  <a:srgbClr val="00B050"/>
                </a:solidFill>
              </a:rPr>
              <a:t>The product can be purchased from any electronic goods showroom. It can be ordered online</a:t>
            </a:r>
          </a:p>
          <a:p>
            <a:pPr>
              <a:lnSpc>
                <a:spcPct val="80000"/>
              </a:lnSpc>
              <a:buFontTx/>
              <a:buChar char="-"/>
            </a:pPr>
            <a:r>
              <a:rPr lang="en-US" sz="2400" b="1" u="sng" dirty="0">
                <a:solidFill>
                  <a:srgbClr val="00B050"/>
                </a:solidFill>
              </a:rPr>
              <a:t>Installation</a:t>
            </a:r>
          </a:p>
          <a:p>
            <a:pPr lvl="1">
              <a:lnSpc>
                <a:spcPct val="80000"/>
              </a:lnSpc>
              <a:buFontTx/>
              <a:buChar char="-"/>
            </a:pPr>
            <a:r>
              <a:rPr lang="en-US" sz="2200" dirty="0">
                <a:solidFill>
                  <a:srgbClr val="00B050"/>
                </a:solidFill>
              </a:rPr>
              <a:t>Not required</a:t>
            </a:r>
          </a:p>
          <a:p>
            <a:pPr>
              <a:lnSpc>
                <a:spcPct val="80000"/>
              </a:lnSpc>
              <a:buFontTx/>
              <a:buChar char="-"/>
            </a:pPr>
            <a:r>
              <a:rPr lang="en-US" sz="2400" b="1" u="sng" dirty="0">
                <a:solidFill>
                  <a:srgbClr val="00B050"/>
                </a:solidFill>
              </a:rPr>
              <a:t>Warranty</a:t>
            </a:r>
          </a:p>
          <a:p>
            <a:pPr lvl="1">
              <a:lnSpc>
                <a:spcPct val="80000"/>
              </a:lnSpc>
              <a:buFontTx/>
              <a:buChar char="-"/>
            </a:pPr>
            <a:r>
              <a:rPr lang="en-US" sz="2200" dirty="0">
                <a:solidFill>
                  <a:srgbClr val="00B050"/>
                </a:solidFill>
              </a:rPr>
              <a:t>The product has 1 year warranty period</a:t>
            </a:r>
          </a:p>
          <a:p>
            <a:pPr>
              <a:lnSpc>
                <a:spcPct val="80000"/>
              </a:lnSpc>
              <a:buFontTx/>
              <a:buChar char="-"/>
            </a:pPr>
            <a:r>
              <a:rPr lang="en-US" sz="2400" b="1" u="sng" dirty="0">
                <a:solidFill>
                  <a:srgbClr val="00B050"/>
                </a:solidFill>
              </a:rPr>
              <a:t>After Sales Services</a:t>
            </a:r>
          </a:p>
          <a:p>
            <a:pPr lvl="1">
              <a:lnSpc>
                <a:spcPct val="80000"/>
              </a:lnSpc>
              <a:buFontTx/>
              <a:buChar char="-"/>
            </a:pPr>
            <a:r>
              <a:rPr lang="en-US" sz="2200" dirty="0">
                <a:solidFill>
                  <a:srgbClr val="00B050"/>
                </a:solidFill>
              </a:rPr>
              <a:t>Can be acquired from any apple service center</a:t>
            </a:r>
          </a:p>
          <a:p>
            <a:pPr>
              <a:lnSpc>
                <a:spcPct val="80000"/>
              </a:lnSpc>
              <a:buFontTx/>
              <a:buChar char="-"/>
            </a:pPr>
            <a:r>
              <a:rPr lang="en-US" sz="2400" b="1" u="sng" dirty="0">
                <a:solidFill>
                  <a:srgbClr val="00B050"/>
                </a:solidFill>
              </a:rPr>
              <a:t>Credit / Payment Terms</a:t>
            </a:r>
          </a:p>
          <a:p>
            <a:pPr lvl="1">
              <a:lnSpc>
                <a:spcPct val="80000"/>
              </a:lnSpc>
              <a:buFontTx/>
              <a:buChar char="-"/>
            </a:pPr>
            <a:r>
              <a:rPr lang="en-US" sz="2200" dirty="0">
                <a:solidFill>
                  <a:srgbClr val="00B050"/>
                </a:solidFill>
              </a:rPr>
              <a:t>EMI Facility Available</a:t>
            </a:r>
          </a:p>
          <a:p>
            <a:pPr lvl="1">
              <a:lnSpc>
                <a:spcPct val="80000"/>
              </a:lnSpc>
              <a:buFontTx/>
              <a:buChar char="-"/>
            </a:pPr>
            <a:endParaRPr lang="en-US" sz="2200" dirty="0">
              <a:solidFill>
                <a:srgbClr val="00B050"/>
              </a:solidFill>
            </a:endParaRPr>
          </a:p>
          <a:p>
            <a:pPr lvl="1">
              <a:lnSpc>
                <a:spcPct val="80000"/>
              </a:lnSpc>
              <a:buFontTx/>
              <a:buChar char="-"/>
            </a:pPr>
            <a:endParaRPr lang="en-US" sz="2200" dirty="0">
              <a:solidFill>
                <a:srgbClr val="00B050"/>
              </a:solidFill>
            </a:endParaRPr>
          </a:p>
          <a:p>
            <a:pPr lvl="1">
              <a:lnSpc>
                <a:spcPct val="80000"/>
              </a:lnSpc>
              <a:buFontTx/>
              <a:buChar char="-"/>
            </a:pPr>
            <a:endParaRPr lang="en-US" sz="2200" dirty="0">
              <a:solidFill>
                <a:srgbClr val="00B050"/>
              </a:solidFill>
            </a:endParaRPr>
          </a:p>
        </p:txBody>
      </p:sp>
      <p:pic>
        <p:nvPicPr>
          <p:cNvPr id="4" name="Picture 3"/>
          <p:cNvPicPr>
            <a:picLocks noChangeAspect="1"/>
          </p:cNvPicPr>
          <p:nvPr/>
        </p:nvPicPr>
        <p:blipFill>
          <a:blip r:embed="rId2"/>
          <a:stretch>
            <a:fillRect/>
          </a:stretch>
        </p:blipFill>
        <p:spPr>
          <a:xfrm>
            <a:off x="6600332" y="1219201"/>
            <a:ext cx="3984542" cy="5189172"/>
          </a:xfrm>
          <a:prstGeom prst="rect">
            <a:avLst/>
          </a:prstGeom>
        </p:spPr>
      </p:pic>
    </p:spTree>
    <p:extLst>
      <p:ext uri="{BB962C8B-B14F-4D97-AF65-F5344CB8AC3E}">
        <p14:creationId xmlns:p14="http://schemas.microsoft.com/office/powerpoint/2010/main" val="3521013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31B6CE"/>
                </a:solidFill>
              </a:rPr>
              <a:t>The Product or Service</a:t>
            </a:r>
          </a:p>
        </p:txBody>
      </p:sp>
      <p:sp>
        <p:nvSpPr>
          <p:cNvPr id="3" name="Content Placeholder 2"/>
          <p:cNvSpPr>
            <a:spLocks noGrp="1"/>
          </p:cNvSpPr>
          <p:nvPr>
            <p:ph idx="1"/>
          </p:nvPr>
        </p:nvSpPr>
        <p:spPr/>
        <p:txBody>
          <a:bodyPr>
            <a:normAutofit/>
          </a:bodyPr>
          <a:lstStyle/>
          <a:p>
            <a:r>
              <a:rPr lang="en-US" dirty="0"/>
              <a:t>Core value of a product or service</a:t>
            </a:r>
          </a:p>
          <a:p>
            <a:r>
              <a:rPr lang="en-US" dirty="0"/>
              <a:t>Minimum viable product and iterative design</a:t>
            </a:r>
          </a:p>
          <a:p>
            <a:r>
              <a:rPr lang="en-US" dirty="0"/>
              <a:t>Cost of Goods Sold</a:t>
            </a:r>
          </a:p>
          <a:p>
            <a:r>
              <a:rPr lang="en-US" dirty="0"/>
              <a:t>Product Development Plan, Gantt Chart</a:t>
            </a:r>
          </a:p>
          <a:p>
            <a:endParaRPr lang="en-US" dirty="0"/>
          </a:p>
        </p:txBody>
      </p:sp>
    </p:spTree>
    <p:extLst>
      <p:ext uri="{BB962C8B-B14F-4D97-AF65-F5344CB8AC3E}">
        <p14:creationId xmlns:p14="http://schemas.microsoft.com/office/powerpoint/2010/main" val="19258958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036621"/>
            <a:ext cx="10096503" cy="4170218"/>
          </a:xfrm>
        </p:spPr>
        <p:txBody>
          <a:bodyPr>
            <a:normAutofit/>
          </a:bodyPr>
          <a:lstStyle/>
          <a:p>
            <a:pPr marL="45720" indent="0">
              <a:lnSpc>
                <a:spcPct val="80000"/>
              </a:lnSpc>
              <a:buNone/>
            </a:pPr>
            <a:r>
              <a:rPr lang="en-US" sz="2800" b="1" dirty="0">
                <a:solidFill>
                  <a:srgbClr val="FFC000"/>
                </a:solidFill>
              </a:rPr>
              <a:t>Core product value </a:t>
            </a:r>
            <a:r>
              <a:rPr lang="en-US" sz="2800" b="1" dirty="0">
                <a:solidFill>
                  <a:srgbClr val="00B050"/>
                </a:solidFill>
              </a:rPr>
              <a:t>represents </a:t>
            </a:r>
            <a:r>
              <a:rPr lang="en-US" sz="2800" b="1" dirty="0">
                <a:solidFill>
                  <a:srgbClr val="FFC000"/>
                </a:solidFill>
              </a:rPr>
              <a:t>a solution a real problem </a:t>
            </a:r>
            <a:r>
              <a:rPr lang="en-US" sz="2800" b="1" dirty="0">
                <a:solidFill>
                  <a:srgbClr val="00B050"/>
                </a:solidFill>
              </a:rPr>
              <a:t>that is valuable enough to </a:t>
            </a:r>
            <a:r>
              <a:rPr lang="en-US" sz="2800" b="1" dirty="0">
                <a:solidFill>
                  <a:srgbClr val="FFC000"/>
                </a:solidFill>
              </a:rPr>
              <a:t>cause people to want to pay for a prod</a:t>
            </a:r>
            <a:r>
              <a:rPr lang="en-US" sz="2800" b="1" dirty="0">
                <a:solidFill>
                  <a:srgbClr val="00B050"/>
                </a:solidFill>
              </a:rPr>
              <a:t>uct. Core product value is </a:t>
            </a:r>
            <a:r>
              <a:rPr lang="en-US" sz="2800" b="1" dirty="0">
                <a:solidFill>
                  <a:srgbClr val="FFC000"/>
                </a:solidFill>
              </a:rPr>
              <a:t>first recognized </a:t>
            </a:r>
            <a:r>
              <a:rPr lang="en-US" sz="2800" b="1" dirty="0">
                <a:solidFill>
                  <a:srgbClr val="00B050"/>
                </a:solidFill>
              </a:rPr>
              <a:t>when the customer </a:t>
            </a:r>
            <a:r>
              <a:rPr lang="en-US" sz="2800" b="1" dirty="0">
                <a:solidFill>
                  <a:srgbClr val="FFC000"/>
                </a:solidFill>
              </a:rPr>
              <a:t>connects with the product </a:t>
            </a:r>
            <a:r>
              <a:rPr lang="en-US" sz="2800" b="1" dirty="0">
                <a:solidFill>
                  <a:srgbClr val="00B050"/>
                </a:solidFill>
              </a:rPr>
              <a:t>in an A-Ha moment.</a:t>
            </a:r>
            <a:endParaRPr lang="en-US" sz="2400" dirty="0">
              <a:solidFill>
                <a:srgbClr val="00B050"/>
              </a:solidFill>
            </a:endParaRPr>
          </a:p>
        </p:txBody>
      </p:sp>
    </p:spTree>
    <p:extLst>
      <p:ext uri="{BB962C8B-B14F-4D97-AF65-F5344CB8AC3E}">
        <p14:creationId xmlns:p14="http://schemas.microsoft.com/office/powerpoint/2010/main" val="39328188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What is a Minimum Viable Product?</a:t>
            </a:r>
          </a:p>
        </p:txBody>
      </p:sp>
      <p:sp>
        <p:nvSpPr>
          <p:cNvPr id="3" name="Content Placeholder 2"/>
          <p:cNvSpPr>
            <a:spLocks noGrp="1"/>
          </p:cNvSpPr>
          <p:nvPr>
            <p:ph idx="1"/>
          </p:nvPr>
        </p:nvSpPr>
        <p:spPr>
          <a:xfrm>
            <a:off x="1143000" y="2048308"/>
            <a:ext cx="10096503" cy="4170218"/>
          </a:xfrm>
        </p:spPr>
        <p:txBody>
          <a:bodyPr>
            <a:normAutofit/>
          </a:bodyPr>
          <a:lstStyle/>
          <a:p>
            <a:pPr marL="45720" indent="0">
              <a:lnSpc>
                <a:spcPct val="80000"/>
              </a:lnSpc>
              <a:buNone/>
            </a:pPr>
            <a:r>
              <a:rPr lang="en-US" sz="2800" b="1" dirty="0">
                <a:solidFill>
                  <a:srgbClr val="FFC000"/>
                </a:solidFill>
              </a:rPr>
              <a:t>A minimum viable product</a:t>
            </a:r>
            <a:r>
              <a:rPr lang="en-US" sz="2800" b="1" dirty="0">
                <a:solidFill>
                  <a:srgbClr val="00B050"/>
                </a:solidFill>
              </a:rPr>
              <a:t>, or MVP, is a product with </a:t>
            </a:r>
            <a:r>
              <a:rPr lang="en-US" sz="2800" b="1" dirty="0">
                <a:solidFill>
                  <a:srgbClr val="FFC000"/>
                </a:solidFill>
              </a:rPr>
              <a:t>enough features to attract early-adopter </a:t>
            </a:r>
            <a:r>
              <a:rPr lang="en-US" sz="2800" b="1" dirty="0">
                <a:solidFill>
                  <a:srgbClr val="00B050"/>
                </a:solidFill>
              </a:rPr>
              <a:t>customers and </a:t>
            </a:r>
            <a:r>
              <a:rPr lang="en-US" sz="2800" b="1" dirty="0">
                <a:solidFill>
                  <a:srgbClr val="FFC000"/>
                </a:solidFill>
              </a:rPr>
              <a:t>validate a product </a:t>
            </a:r>
            <a:r>
              <a:rPr lang="en-US" sz="2800" b="1" dirty="0">
                <a:solidFill>
                  <a:srgbClr val="00B050"/>
                </a:solidFill>
              </a:rPr>
              <a:t>idea early in the product development cycle. In industries such as software, the MVP can help the product team receive user feedback as quickly as possible to iterate and improve the product.</a:t>
            </a:r>
            <a:endParaRPr lang="en-US" sz="2400" dirty="0">
              <a:solidFill>
                <a:srgbClr val="00B050"/>
              </a:solidFill>
            </a:endParaRPr>
          </a:p>
        </p:txBody>
      </p:sp>
    </p:spTree>
    <p:extLst>
      <p:ext uri="{BB962C8B-B14F-4D97-AF65-F5344CB8AC3E}">
        <p14:creationId xmlns:p14="http://schemas.microsoft.com/office/powerpoint/2010/main" val="14581791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What is the Purpose of a Minimum Viable Product?</a:t>
            </a:r>
          </a:p>
        </p:txBody>
      </p:sp>
      <p:sp>
        <p:nvSpPr>
          <p:cNvPr id="3" name="Content Placeholder 2"/>
          <p:cNvSpPr>
            <a:spLocks noGrp="1"/>
          </p:cNvSpPr>
          <p:nvPr>
            <p:ph idx="1"/>
          </p:nvPr>
        </p:nvSpPr>
        <p:spPr>
          <a:xfrm>
            <a:off x="1143000" y="2048308"/>
            <a:ext cx="10096503" cy="4170218"/>
          </a:xfrm>
        </p:spPr>
        <p:txBody>
          <a:bodyPr>
            <a:normAutofit fontScale="85000" lnSpcReduction="20000"/>
          </a:bodyPr>
          <a:lstStyle/>
          <a:p>
            <a:pPr marL="45720" indent="0">
              <a:lnSpc>
                <a:spcPct val="80000"/>
              </a:lnSpc>
              <a:buNone/>
            </a:pPr>
            <a:r>
              <a:rPr lang="en-US" sz="2800" b="1" dirty="0">
                <a:solidFill>
                  <a:srgbClr val="00B050"/>
                </a:solidFill>
              </a:rPr>
              <a:t>It is the </a:t>
            </a:r>
            <a:r>
              <a:rPr lang="en-US" sz="2800" b="1" dirty="0">
                <a:solidFill>
                  <a:srgbClr val="FFC000"/>
                </a:solidFill>
              </a:rPr>
              <a:t>version</a:t>
            </a:r>
            <a:r>
              <a:rPr lang="en-US" sz="2800" b="1" dirty="0">
                <a:solidFill>
                  <a:srgbClr val="00B050"/>
                </a:solidFill>
              </a:rPr>
              <a:t> of a </a:t>
            </a:r>
            <a:r>
              <a:rPr lang="en-US" sz="2800" b="1" dirty="0">
                <a:solidFill>
                  <a:srgbClr val="FFC000"/>
                </a:solidFill>
              </a:rPr>
              <a:t>new product </a:t>
            </a:r>
            <a:r>
              <a:rPr lang="en-US" sz="2800" b="1" dirty="0">
                <a:solidFill>
                  <a:srgbClr val="00B050"/>
                </a:solidFill>
              </a:rPr>
              <a:t>that allows a team to collect the maximum amount of validated learning about customers with the least amount of effort.</a:t>
            </a:r>
          </a:p>
          <a:p>
            <a:pPr marL="45720" indent="0">
              <a:lnSpc>
                <a:spcPct val="80000"/>
              </a:lnSpc>
              <a:buNone/>
            </a:pPr>
            <a:endParaRPr lang="en-US" sz="2800" b="1" dirty="0">
              <a:solidFill>
                <a:srgbClr val="00B050"/>
              </a:solidFill>
            </a:endParaRPr>
          </a:p>
          <a:p>
            <a:pPr marL="45720" indent="0">
              <a:lnSpc>
                <a:spcPct val="80000"/>
              </a:lnSpc>
              <a:buNone/>
            </a:pPr>
            <a:r>
              <a:rPr lang="en-US" sz="2800" b="1" dirty="0">
                <a:solidFill>
                  <a:srgbClr val="00B050"/>
                </a:solidFill>
              </a:rPr>
              <a:t>A company might choose to develop and release a minimum viable product because its product team wants to:</a:t>
            </a:r>
          </a:p>
          <a:p>
            <a:pPr>
              <a:lnSpc>
                <a:spcPct val="80000"/>
              </a:lnSpc>
            </a:pPr>
            <a:r>
              <a:rPr lang="en-US" sz="2800" b="1" dirty="0">
                <a:solidFill>
                  <a:srgbClr val="00B050"/>
                </a:solidFill>
              </a:rPr>
              <a:t>Release a product to the market as quickly as possible</a:t>
            </a:r>
          </a:p>
          <a:p>
            <a:pPr>
              <a:lnSpc>
                <a:spcPct val="80000"/>
              </a:lnSpc>
            </a:pPr>
            <a:r>
              <a:rPr lang="en-US" sz="2800" b="1" dirty="0">
                <a:solidFill>
                  <a:srgbClr val="00B050"/>
                </a:solidFill>
              </a:rPr>
              <a:t>Test an idea with real users before committing a large budget to the product’s full development</a:t>
            </a:r>
          </a:p>
          <a:p>
            <a:pPr>
              <a:lnSpc>
                <a:spcPct val="80000"/>
              </a:lnSpc>
            </a:pPr>
            <a:r>
              <a:rPr lang="en-US" sz="2800" b="1" dirty="0">
                <a:solidFill>
                  <a:srgbClr val="00B050"/>
                </a:solidFill>
              </a:rPr>
              <a:t>Learn what resonates with the company’s target market and what doesn’t</a:t>
            </a:r>
          </a:p>
          <a:p>
            <a:pPr>
              <a:lnSpc>
                <a:spcPct val="80000"/>
              </a:lnSpc>
            </a:pPr>
            <a:r>
              <a:rPr lang="en-US" sz="2800" b="1" dirty="0">
                <a:solidFill>
                  <a:srgbClr val="00B050"/>
                </a:solidFill>
              </a:rPr>
              <a:t>help minimize the time and resources you might otherwise commit to building a product that won’t succeed</a:t>
            </a:r>
          </a:p>
        </p:txBody>
      </p:sp>
    </p:spTree>
    <p:extLst>
      <p:ext uri="{BB962C8B-B14F-4D97-AF65-F5344CB8AC3E}">
        <p14:creationId xmlns:p14="http://schemas.microsoft.com/office/powerpoint/2010/main" val="22295228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Example</a:t>
            </a:r>
          </a:p>
        </p:txBody>
      </p:sp>
      <p:sp>
        <p:nvSpPr>
          <p:cNvPr id="3" name="Content Placeholder 2"/>
          <p:cNvSpPr>
            <a:spLocks noGrp="1"/>
          </p:cNvSpPr>
          <p:nvPr>
            <p:ph idx="1"/>
          </p:nvPr>
        </p:nvSpPr>
        <p:spPr>
          <a:xfrm>
            <a:off x="1143000" y="2048308"/>
            <a:ext cx="10096503" cy="4170218"/>
          </a:xfrm>
        </p:spPr>
        <p:txBody>
          <a:bodyPr>
            <a:normAutofit fontScale="92500" lnSpcReduction="20000"/>
          </a:bodyPr>
          <a:lstStyle/>
          <a:p>
            <a:pPr marL="45720" indent="0">
              <a:lnSpc>
                <a:spcPct val="80000"/>
              </a:lnSpc>
              <a:buNone/>
            </a:pPr>
            <a:r>
              <a:rPr lang="en-US" sz="2800" b="1" u="sng" dirty="0">
                <a:solidFill>
                  <a:srgbClr val="FFC000"/>
                </a:solidFill>
              </a:rPr>
              <a:t>Airbnb</a:t>
            </a:r>
          </a:p>
          <a:p>
            <a:pPr marL="45720" indent="0">
              <a:lnSpc>
                <a:spcPct val="80000"/>
              </a:lnSpc>
              <a:buNone/>
            </a:pPr>
            <a:r>
              <a:rPr lang="en-US" sz="2800" dirty="0">
                <a:solidFill>
                  <a:srgbClr val="00B050"/>
                </a:solidFill>
              </a:rPr>
              <a:t>With no money to build a business, the founders of Airbnb used their own apartment to validate their idea to create a market offering short-term, peer-to-peer rental housing online. They created a minimalist website, published photos and other details about their property, and found several paying guests almost immediately.</a:t>
            </a:r>
          </a:p>
          <a:p>
            <a:pPr marL="45720" indent="0">
              <a:lnSpc>
                <a:spcPct val="80000"/>
              </a:lnSpc>
              <a:buNone/>
            </a:pPr>
            <a:endParaRPr lang="en-US" sz="2800" b="1" dirty="0">
              <a:solidFill>
                <a:srgbClr val="00B050"/>
              </a:solidFill>
            </a:endParaRPr>
          </a:p>
          <a:p>
            <a:pPr marL="45720" indent="0">
              <a:lnSpc>
                <a:spcPct val="80000"/>
              </a:lnSpc>
              <a:buNone/>
            </a:pPr>
            <a:r>
              <a:rPr lang="en-US" sz="2800" b="1" u="sng" dirty="0">
                <a:solidFill>
                  <a:srgbClr val="FFC000"/>
                </a:solidFill>
              </a:rPr>
              <a:t>Foursquare</a:t>
            </a:r>
          </a:p>
          <a:p>
            <a:pPr marL="45720" indent="0">
              <a:lnSpc>
                <a:spcPct val="80000"/>
              </a:lnSpc>
              <a:buNone/>
            </a:pPr>
            <a:r>
              <a:rPr lang="en-US" sz="2800" dirty="0">
                <a:solidFill>
                  <a:srgbClr val="00B050"/>
                </a:solidFill>
              </a:rPr>
              <a:t>The location-based social network Foursquare started as just a one-feature MVP, offering only check-ins and gamification rewards. The Foursquare development team began adding recommendations, city guides, and other features until they had validated the idea with an eager and growing user base.</a:t>
            </a:r>
          </a:p>
        </p:txBody>
      </p:sp>
    </p:spTree>
    <p:extLst>
      <p:ext uri="{BB962C8B-B14F-4D97-AF65-F5344CB8AC3E}">
        <p14:creationId xmlns:p14="http://schemas.microsoft.com/office/powerpoint/2010/main" val="3088339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Product Development Process</a:t>
            </a:r>
          </a:p>
        </p:txBody>
      </p:sp>
      <p:sp>
        <p:nvSpPr>
          <p:cNvPr id="3" name="Content Placeholder 2"/>
          <p:cNvSpPr>
            <a:spLocks noGrp="1"/>
          </p:cNvSpPr>
          <p:nvPr>
            <p:ph idx="1"/>
          </p:nvPr>
        </p:nvSpPr>
        <p:spPr>
          <a:xfrm>
            <a:off x="1143000" y="2048308"/>
            <a:ext cx="10096503" cy="4170218"/>
          </a:xfrm>
        </p:spPr>
        <p:txBody>
          <a:bodyPr>
            <a:normAutofit/>
          </a:bodyPr>
          <a:lstStyle/>
          <a:p>
            <a:pPr>
              <a:lnSpc>
                <a:spcPct val="80000"/>
              </a:lnSpc>
            </a:pPr>
            <a:r>
              <a:rPr lang="en-US" sz="2800" dirty="0">
                <a:solidFill>
                  <a:srgbClr val="00B050"/>
                </a:solidFill>
              </a:rPr>
              <a:t>encompasses all steps needed to take a product from concept to market availability.</a:t>
            </a:r>
          </a:p>
          <a:p>
            <a:pPr>
              <a:lnSpc>
                <a:spcPct val="80000"/>
              </a:lnSpc>
            </a:pPr>
            <a:r>
              <a:rPr lang="en-US" sz="2800" dirty="0">
                <a:solidFill>
                  <a:srgbClr val="00B050"/>
                </a:solidFill>
              </a:rPr>
              <a:t>includes identifying a market need, researching the competitive landscape, conceptualizing a solution, developing a product roadmap, building a minimum viable product, etc.</a:t>
            </a:r>
            <a:endParaRPr lang="en-US" sz="2800" b="1" dirty="0">
              <a:solidFill>
                <a:srgbClr val="00B050"/>
              </a:solidFill>
            </a:endParaRPr>
          </a:p>
        </p:txBody>
      </p:sp>
    </p:spTree>
    <p:extLst>
      <p:ext uri="{BB962C8B-B14F-4D97-AF65-F5344CB8AC3E}">
        <p14:creationId xmlns:p14="http://schemas.microsoft.com/office/powerpoint/2010/main" val="29153778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Who Is Involved in the Process?</a:t>
            </a:r>
          </a:p>
        </p:txBody>
      </p:sp>
      <p:sp>
        <p:nvSpPr>
          <p:cNvPr id="3" name="Content Placeholder 2"/>
          <p:cNvSpPr>
            <a:spLocks noGrp="1"/>
          </p:cNvSpPr>
          <p:nvPr>
            <p:ph idx="1"/>
          </p:nvPr>
        </p:nvSpPr>
        <p:spPr>
          <a:xfrm>
            <a:off x="1143000" y="2048308"/>
            <a:ext cx="10096503" cy="4170218"/>
          </a:xfrm>
        </p:spPr>
        <p:txBody>
          <a:bodyPr>
            <a:normAutofit/>
          </a:bodyPr>
          <a:lstStyle/>
          <a:p>
            <a:pPr>
              <a:lnSpc>
                <a:spcPct val="80000"/>
              </a:lnSpc>
            </a:pPr>
            <a:r>
              <a:rPr lang="en-US" sz="2800" dirty="0">
                <a:solidFill>
                  <a:srgbClr val="00B050"/>
                </a:solidFill>
              </a:rPr>
              <a:t>product managers typically drive the product development process from a strategic standpoint</a:t>
            </a:r>
          </a:p>
          <a:p>
            <a:pPr>
              <a:lnSpc>
                <a:spcPct val="80000"/>
              </a:lnSpc>
            </a:pPr>
            <a:r>
              <a:rPr lang="en-US" sz="2800" dirty="0">
                <a:solidFill>
                  <a:srgbClr val="00B050"/>
                </a:solidFill>
              </a:rPr>
              <a:t>requires the work and input of many teams across a business</a:t>
            </a:r>
          </a:p>
          <a:p>
            <a:pPr>
              <a:lnSpc>
                <a:spcPct val="80000"/>
              </a:lnSpc>
            </a:pPr>
            <a:r>
              <a:rPr lang="en-US" sz="2800" b="1" dirty="0">
                <a:solidFill>
                  <a:srgbClr val="00B050"/>
                </a:solidFill>
              </a:rPr>
              <a:t>including: Development, Design, Marketing, Sales, Finance, Testing</a:t>
            </a:r>
          </a:p>
        </p:txBody>
      </p:sp>
    </p:spTree>
    <p:extLst>
      <p:ext uri="{BB962C8B-B14F-4D97-AF65-F5344CB8AC3E}">
        <p14:creationId xmlns:p14="http://schemas.microsoft.com/office/powerpoint/2010/main" val="13017789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Common Flows of the Product Development Process</a:t>
            </a:r>
          </a:p>
        </p:txBody>
      </p:sp>
      <p:sp>
        <p:nvSpPr>
          <p:cNvPr id="3" name="Content Placeholder 2"/>
          <p:cNvSpPr>
            <a:spLocks noGrp="1"/>
          </p:cNvSpPr>
          <p:nvPr>
            <p:ph idx="1"/>
          </p:nvPr>
        </p:nvSpPr>
        <p:spPr>
          <a:xfrm>
            <a:off x="1143000" y="2048308"/>
            <a:ext cx="10096503" cy="4170218"/>
          </a:xfrm>
        </p:spPr>
        <p:txBody>
          <a:bodyPr>
            <a:normAutofit fontScale="92500" lnSpcReduction="10000"/>
          </a:bodyPr>
          <a:lstStyle/>
          <a:p>
            <a:pPr marL="45720" indent="0">
              <a:lnSpc>
                <a:spcPct val="80000"/>
              </a:lnSpc>
              <a:buNone/>
            </a:pPr>
            <a:r>
              <a:rPr lang="en-US" sz="2800" b="1" u="sng" dirty="0">
                <a:solidFill>
                  <a:srgbClr val="00B050"/>
                </a:solidFill>
              </a:rPr>
              <a:t>The Design Thinking Approach</a:t>
            </a:r>
          </a:p>
          <a:p>
            <a:pPr marL="45720" indent="0">
              <a:lnSpc>
                <a:spcPct val="80000"/>
              </a:lnSpc>
              <a:buNone/>
            </a:pPr>
            <a:r>
              <a:rPr lang="en-US" sz="2800" dirty="0">
                <a:solidFill>
                  <a:srgbClr val="00B050"/>
                </a:solidFill>
              </a:rPr>
              <a:t>Design thinking is a framework for developing new products based on first identifying a problem or need from the user’s perspective. </a:t>
            </a:r>
          </a:p>
          <a:p>
            <a:pPr marL="45720" indent="0">
              <a:lnSpc>
                <a:spcPct val="80000"/>
              </a:lnSpc>
              <a:buNone/>
            </a:pPr>
            <a:r>
              <a:rPr lang="en-US" sz="2800" dirty="0">
                <a:solidFill>
                  <a:srgbClr val="00B050"/>
                </a:solidFill>
              </a:rPr>
              <a:t>The steps involved in the design thinking process are:</a:t>
            </a:r>
          </a:p>
          <a:p>
            <a:pPr>
              <a:lnSpc>
                <a:spcPct val="80000"/>
              </a:lnSpc>
            </a:pPr>
            <a:r>
              <a:rPr lang="en-US" sz="2800" dirty="0">
                <a:solidFill>
                  <a:srgbClr val="00B050"/>
                </a:solidFill>
              </a:rPr>
              <a:t>Step 1: Empathize with users</a:t>
            </a:r>
          </a:p>
          <a:p>
            <a:pPr>
              <a:lnSpc>
                <a:spcPct val="80000"/>
              </a:lnSpc>
            </a:pPr>
            <a:r>
              <a:rPr lang="en-US" sz="2800" dirty="0">
                <a:solidFill>
                  <a:srgbClr val="00B050"/>
                </a:solidFill>
              </a:rPr>
              <a:t>Step 2: Define the problem</a:t>
            </a:r>
          </a:p>
          <a:p>
            <a:pPr>
              <a:lnSpc>
                <a:spcPct val="80000"/>
              </a:lnSpc>
            </a:pPr>
            <a:r>
              <a:rPr lang="en-US" sz="2800" dirty="0">
                <a:solidFill>
                  <a:srgbClr val="00B050"/>
                </a:solidFill>
              </a:rPr>
              <a:t>Step 3: rainstorm potential solutions</a:t>
            </a:r>
          </a:p>
          <a:p>
            <a:pPr>
              <a:lnSpc>
                <a:spcPct val="80000"/>
              </a:lnSpc>
            </a:pPr>
            <a:r>
              <a:rPr lang="en-US" sz="2800" dirty="0">
                <a:solidFill>
                  <a:srgbClr val="00B050"/>
                </a:solidFill>
              </a:rPr>
              <a:t>Step 4: Build a prototype</a:t>
            </a:r>
          </a:p>
          <a:p>
            <a:pPr>
              <a:lnSpc>
                <a:spcPct val="80000"/>
              </a:lnSpc>
            </a:pPr>
            <a:r>
              <a:rPr lang="en-US" sz="2800" dirty="0">
                <a:solidFill>
                  <a:srgbClr val="00B050"/>
                </a:solidFill>
              </a:rPr>
              <a:t>Step 5: Test your solution</a:t>
            </a:r>
            <a:endParaRPr lang="en-US" sz="2800" b="1" dirty="0">
              <a:solidFill>
                <a:srgbClr val="00B050"/>
              </a:solidFill>
            </a:endParaRPr>
          </a:p>
        </p:txBody>
      </p:sp>
    </p:spTree>
    <p:extLst>
      <p:ext uri="{BB962C8B-B14F-4D97-AF65-F5344CB8AC3E}">
        <p14:creationId xmlns:p14="http://schemas.microsoft.com/office/powerpoint/2010/main" val="38343946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Common Flows of the Product Development Process</a:t>
            </a:r>
          </a:p>
        </p:txBody>
      </p:sp>
      <p:sp>
        <p:nvSpPr>
          <p:cNvPr id="3" name="Content Placeholder 2"/>
          <p:cNvSpPr>
            <a:spLocks noGrp="1"/>
          </p:cNvSpPr>
          <p:nvPr>
            <p:ph idx="1"/>
          </p:nvPr>
        </p:nvSpPr>
        <p:spPr>
          <a:xfrm>
            <a:off x="1143000" y="2048308"/>
            <a:ext cx="10096503" cy="4170218"/>
          </a:xfrm>
        </p:spPr>
        <p:txBody>
          <a:bodyPr>
            <a:normAutofit/>
          </a:bodyPr>
          <a:lstStyle/>
          <a:p>
            <a:pPr marL="45720" indent="0">
              <a:lnSpc>
                <a:spcPct val="80000"/>
              </a:lnSpc>
              <a:buNone/>
            </a:pPr>
            <a:r>
              <a:rPr lang="en-US" sz="2800" b="1" u="sng" dirty="0">
                <a:solidFill>
                  <a:srgbClr val="00B050"/>
                </a:solidFill>
              </a:rPr>
              <a:t>The New Product Development (NPD) Framework</a:t>
            </a:r>
          </a:p>
          <a:p>
            <a:pPr marL="45720" indent="0">
              <a:lnSpc>
                <a:spcPct val="80000"/>
              </a:lnSpc>
              <a:buNone/>
            </a:pPr>
            <a:r>
              <a:rPr lang="en-US" sz="2800" dirty="0">
                <a:solidFill>
                  <a:srgbClr val="00B050"/>
                </a:solidFill>
              </a:rPr>
              <a:t>This is a standard, composite approach that businesses often use to develop physical products — as opposed to digital products like software. There are many variations to the NPD framework. Some organizations use a five-step approach, while others break it into as many as eight stages. </a:t>
            </a:r>
          </a:p>
        </p:txBody>
      </p:sp>
    </p:spTree>
    <p:extLst>
      <p:ext uri="{BB962C8B-B14F-4D97-AF65-F5344CB8AC3E}">
        <p14:creationId xmlns:p14="http://schemas.microsoft.com/office/powerpoint/2010/main" val="1117575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Common Flows of the Product Development Process</a:t>
            </a:r>
          </a:p>
        </p:txBody>
      </p:sp>
      <p:sp>
        <p:nvSpPr>
          <p:cNvPr id="3" name="Content Placeholder 2"/>
          <p:cNvSpPr>
            <a:spLocks noGrp="1"/>
          </p:cNvSpPr>
          <p:nvPr>
            <p:ph idx="1"/>
          </p:nvPr>
        </p:nvSpPr>
        <p:spPr>
          <a:xfrm>
            <a:off x="1143000" y="2048308"/>
            <a:ext cx="10096503" cy="4170218"/>
          </a:xfrm>
        </p:spPr>
        <p:txBody>
          <a:bodyPr>
            <a:normAutofit fontScale="92500" lnSpcReduction="10000"/>
          </a:bodyPr>
          <a:lstStyle/>
          <a:p>
            <a:pPr marL="45720" indent="0">
              <a:lnSpc>
                <a:spcPct val="80000"/>
              </a:lnSpc>
              <a:buNone/>
            </a:pPr>
            <a:r>
              <a:rPr lang="en-US" sz="2800" b="1" dirty="0">
                <a:solidFill>
                  <a:srgbClr val="00B050"/>
                </a:solidFill>
              </a:rPr>
              <a:t>Here is a common approach that divides the process into six steps:</a:t>
            </a:r>
          </a:p>
          <a:p>
            <a:pPr marL="45720" indent="0">
              <a:lnSpc>
                <a:spcPct val="80000"/>
              </a:lnSpc>
              <a:buNone/>
            </a:pPr>
            <a:r>
              <a:rPr lang="en-US" sz="2800" b="1" dirty="0">
                <a:solidFill>
                  <a:srgbClr val="00B050"/>
                </a:solidFill>
              </a:rPr>
              <a:t>Step 1: Ideate</a:t>
            </a:r>
          </a:p>
          <a:p>
            <a:pPr marL="45720" indent="0">
              <a:lnSpc>
                <a:spcPct val="80000"/>
              </a:lnSpc>
              <a:buNone/>
            </a:pPr>
            <a:r>
              <a:rPr lang="en-US" sz="2800" dirty="0">
                <a:solidFill>
                  <a:srgbClr val="00B050"/>
                </a:solidFill>
              </a:rPr>
              <a:t>Brainstorming, sometimes called the Fuzzy Front-End step, where the team shares all of its innovative ideas.</a:t>
            </a:r>
          </a:p>
          <a:p>
            <a:pPr marL="45720" indent="0">
              <a:lnSpc>
                <a:spcPct val="80000"/>
              </a:lnSpc>
              <a:buNone/>
            </a:pPr>
            <a:r>
              <a:rPr lang="en-US" sz="2800" b="1" dirty="0">
                <a:solidFill>
                  <a:srgbClr val="00B050"/>
                </a:solidFill>
              </a:rPr>
              <a:t>Step 2: Research</a:t>
            </a:r>
          </a:p>
          <a:p>
            <a:pPr marL="45720" indent="0">
              <a:lnSpc>
                <a:spcPct val="80000"/>
              </a:lnSpc>
              <a:buNone/>
            </a:pPr>
            <a:r>
              <a:rPr lang="en-US" sz="2800" dirty="0">
                <a:solidFill>
                  <a:srgbClr val="00B050"/>
                </a:solidFill>
              </a:rPr>
              <a:t>Validating your idea with potential users, and reviewing competitive offerings.</a:t>
            </a:r>
          </a:p>
          <a:p>
            <a:pPr marL="45720" indent="0">
              <a:lnSpc>
                <a:spcPct val="80000"/>
              </a:lnSpc>
              <a:buNone/>
            </a:pPr>
            <a:r>
              <a:rPr lang="en-US" sz="2800" b="1" dirty="0">
                <a:solidFill>
                  <a:srgbClr val="00B050"/>
                </a:solidFill>
              </a:rPr>
              <a:t>Step 3: Plan</a:t>
            </a:r>
          </a:p>
          <a:p>
            <a:pPr marL="45720" indent="0">
              <a:lnSpc>
                <a:spcPct val="80000"/>
              </a:lnSpc>
              <a:buNone/>
            </a:pPr>
            <a:r>
              <a:rPr lang="en-US" sz="2800" dirty="0">
                <a:solidFill>
                  <a:srgbClr val="00B050"/>
                </a:solidFill>
              </a:rPr>
              <a:t>Sourcing suppliers, estimating the production budget, determining how to price your product, etc.</a:t>
            </a:r>
          </a:p>
        </p:txBody>
      </p:sp>
    </p:spTree>
    <p:extLst>
      <p:ext uri="{BB962C8B-B14F-4D97-AF65-F5344CB8AC3E}">
        <p14:creationId xmlns:p14="http://schemas.microsoft.com/office/powerpoint/2010/main" val="24277447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Common Flows of the Product Development Process</a:t>
            </a:r>
          </a:p>
        </p:txBody>
      </p:sp>
      <p:sp>
        <p:nvSpPr>
          <p:cNvPr id="3" name="Content Placeholder 2"/>
          <p:cNvSpPr>
            <a:spLocks noGrp="1"/>
          </p:cNvSpPr>
          <p:nvPr>
            <p:ph idx="1"/>
          </p:nvPr>
        </p:nvSpPr>
        <p:spPr>
          <a:xfrm>
            <a:off x="1143000" y="2048308"/>
            <a:ext cx="10096503" cy="4170218"/>
          </a:xfrm>
        </p:spPr>
        <p:txBody>
          <a:bodyPr>
            <a:normAutofit fontScale="85000" lnSpcReduction="20000"/>
          </a:bodyPr>
          <a:lstStyle/>
          <a:p>
            <a:pPr marL="45720" indent="0">
              <a:lnSpc>
                <a:spcPct val="80000"/>
              </a:lnSpc>
              <a:buNone/>
            </a:pPr>
            <a:r>
              <a:rPr lang="en-US" sz="2800" b="1" dirty="0">
                <a:solidFill>
                  <a:srgbClr val="00B050"/>
                </a:solidFill>
              </a:rPr>
              <a:t>Here is a common approach that divides the process into six steps:</a:t>
            </a:r>
          </a:p>
          <a:p>
            <a:pPr marL="45720" indent="0">
              <a:lnSpc>
                <a:spcPct val="80000"/>
              </a:lnSpc>
              <a:buNone/>
            </a:pPr>
            <a:r>
              <a:rPr lang="en-US" sz="2800" b="1" dirty="0">
                <a:solidFill>
                  <a:srgbClr val="00B050"/>
                </a:solidFill>
              </a:rPr>
              <a:t>Step 4: Prototype</a:t>
            </a:r>
          </a:p>
          <a:p>
            <a:pPr marL="45720" indent="0">
              <a:lnSpc>
                <a:spcPct val="80000"/>
              </a:lnSpc>
              <a:buNone/>
            </a:pPr>
            <a:r>
              <a:rPr lang="en-US" sz="2800" dirty="0">
                <a:solidFill>
                  <a:srgbClr val="00B050"/>
                </a:solidFill>
              </a:rPr>
              <a:t>Developing a sample of your finished product to share with key stakeholders. Note: this is different from the minimum viable product, which is for early adopters.</a:t>
            </a:r>
          </a:p>
          <a:p>
            <a:pPr marL="45720" indent="0">
              <a:lnSpc>
                <a:spcPct val="80000"/>
              </a:lnSpc>
              <a:buNone/>
            </a:pPr>
            <a:r>
              <a:rPr lang="en-US" sz="2800" b="1" dirty="0">
                <a:solidFill>
                  <a:srgbClr val="00B050"/>
                </a:solidFill>
              </a:rPr>
              <a:t>Step 5: Source</a:t>
            </a:r>
          </a:p>
          <a:p>
            <a:pPr marL="45720" indent="0">
              <a:lnSpc>
                <a:spcPct val="80000"/>
              </a:lnSpc>
              <a:buNone/>
            </a:pPr>
            <a:r>
              <a:rPr lang="en-US" sz="2800" dirty="0">
                <a:solidFill>
                  <a:srgbClr val="00B050"/>
                </a:solidFill>
              </a:rPr>
              <a:t>Putting together a plan for vendors, materials, and other resources needed to turn the successful prototype into a mass-market product.</a:t>
            </a:r>
          </a:p>
          <a:p>
            <a:pPr marL="45720" indent="0">
              <a:lnSpc>
                <a:spcPct val="80000"/>
              </a:lnSpc>
              <a:buNone/>
            </a:pPr>
            <a:r>
              <a:rPr lang="en-US" sz="2800" b="1" dirty="0">
                <a:solidFill>
                  <a:srgbClr val="00B050"/>
                </a:solidFill>
              </a:rPr>
              <a:t>Step 6: Cost</a:t>
            </a:r>
          </a:p>
          <a:p>
            <a:pPr marL="45720" indent="0">
              <a:lnSpc>
                <a:spcPct val="80000"/>
              </a:lnSpc>
              <a:buNone/>
            </a:pPr>
            <a:r>
              <a:rPr lang="en-US" sz="2800" dirty="0">
                <a:solidFill>
                  <a:srgbClr val="00B050"/>
                </a:solidFill>
              </a:rPr>
              <a:t>Documenting all of the costs required to bring the product to market. This should include line items for manufacturing, materials, setup costs, storage and shipping, taxes, etc.</a:t>
            </a:r>
          </a:p>
        </p:txBody>
      </p:sp>
    </p:spTree>
    <p:extLst>
      <p:ext uri="{BB962C8B-B14F-4D97-AF65-F5344CB8AC3E}">
        <p14:creationId xmlns:p14="http://schemas.microsoft.com/office/powerpoint/2010/main" val="2550183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31B6CE"/>
                </a:solidFill>
              </a:rPr>
              <a:t>What is a Product?</a:t>
            </a:r>
          </a:p>
        </p:txBody>
      </p:sp>
      <p:sp>
        <p:nvSpPr>
          <p:cNvPr id="3" name="Content Placeholder 2"/>
          <p:cNvSpPr>
            <a:spLocks noGrp="1"/>
          </p:cNvSpPr>
          <p:nvPr>
            <p:ph idx="1"/>
          </p:nvPr>
        </p:nvSpPr>
        <p:spPr/>
        <p:txBody>
          <a:bodyPr>
            <a:normAutofit/>
          </a:bodyPr>
          <a:lstStyle/>
          <a:p>
            <a:pPr>
              <a:lnSpc>
                <a:spcPct val="80000"/>
              </a:lnSpc>
            </a:pPr>
            <a:r>
              <a:rPr lang="en-US" sz="2000" dirty="0">
                <a:solidFill>
                  <a:srgbClr val="00B050"/>
                </a:solidFill>
              </a:rPr>
              <a:t>An article or substance that is manufactured or refined for sale.</a:t>
            </a:r>
          </a:p>
          <a:p>
            <a:pPr>
              <a:lnSpc>
                <a:spcPct val="80000"/>
              </a:lnSpc>
            </a:pPr>
            <a:r>
              <a:rPr lang="en-US" sz="2000" dirty="0">
                <a:solidFill>
                  <a:srgbClr val="FFC000"/>
                </a:solidFill>
              </a:rPr>
              <a:t>Ex: iPhone, furniture, etc.</a:t>
            </a:r>
          </a:p>
          <a:p>
            <a:pPr>
              <a:lnSpc>
                <a:spcPct val="80000"/>
              </a:lnSpc>
            </a:pPr>
            <a:r>
              <a:rPr lang="en-US" sz="2000" dirty="0">
                <a:solidFill>
                  <a:srgbClr val="00B050"/>
                </a:solidFill>
              </a:rPr>
              <a:t>Every product or service has a purpose</a:t>
            </a:r>
          </a:p>
          <a:p>
            <a:pPr>
              <a:lnSpc>
                <a:spcPct val="80000"/>
              </a:lnSpc>
            </a:pPr>
            <a:r>
              <a:rPr lang="en-US" sz="2000" dirty="0">
                <a:solidFill>
                  <a:srgbClr val="00B050"/>
                </a:solidFill>
              </a:rPr>
              <a:t>Products are tangible, they can be seen and touched, felt or experienced</a:t>
            </a:r>
          </a:p>
          <a:p>
            <a:pPr>
              <a:lnSpc>
                <a:spcPct val="80000"/>
              </a:lnSpc>
            </a:pPr>
            <a:r>
              <a:rPr lang="en-US" sz="2000" dirty="0">
                <a:solidFill>
                  <a:srgbClr val="00B050"/>
                </a:solidFill>
              </a:rPr>
              <a:t>There will be Time Gap between production and consumption of goods</a:t>
            </a:r>
            <a:endParaRPr lang="en-US" dirty="0">
              <a:solidFill>
                <a:srgbClr val="00B050"/>
              </a:solidFill>
            </a:endParaRPr>
          </a:p>
        </p:txBody>
      </p:sp>
    </p:spTree>
    <p:extLst>
      <p:ext uri="{BB962C8B-B14F-4D97-AF65-F5344CB8AC3E}">
        <p14:creationId xmlns:p14="http://schemas.microsoft.com/office/powerpoint/2010/main" val="20001837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Gantt Chart</a:t>
            </a:r>
          </a:p>
        </p:txBody>
      </p:sp>
      <p:sp>
        <p:nvSpPr>
          <p:cNvPr id="3" name="Content Placeholder 2"/>
          <p:cNvSpPr>
            <a:spLocks noGrp="1"/>
          </p:cNvSpPr>
          <p:nvPr>
            <p:ph idx="1"/>
          </p:nvPr>
        </p:nvSpPr>
        <p:spPr>
          <a:xfrm>
            <a:off x="1143000" y="2048308"/>
            <a:ext cx="10096503" cy="4170218"/>
          </a:xfrm>
        </p:spPr>
        <p:txBody>
          <a:bodyPr>
            <a:normAutofit/>
          </a:bodyPr>
          <a:lstStyle/>
          <a:p>
            <a:pPr marL="45720" indent="0">
              <a:lnSpc>
                <a:spcPct val="80000"/>
              </a:lnSpc>
              <a:buNone/>
            </a:pPr>
            <a:r>
              <a:rPr lang="en-US" sz="2800" b="1" dirty="0">
                <a:solidFill>
                  <a:srgbClr val="00B050"/>
                </a:solidFill>
              </a:rPr>
              <a:t>A Gantt chart, or </a:t>
            </a:r>
            <a:r>
              <a:rPr lang="en-US" sz="2800" b="1" dirty="0" err="1">
                <a:solidFill>
                  <a:srgbClr val="00B050"/>
                </a:solidFill>
              </a:rPr>
              <a:t>harmonogram</a:t>
            </a:r>
            <a:r>
              <a:rPr lang="en-US" sz="2800" b="1" dirty="0">
                <a:solidFill>
                  <a:srgbClr val="00B050"/>
                </a:solidFill>
              </a:rPr>
              <a:t>, is a bar chart that graphically illustrates a schedule for planning, coordinating, and tracking specific tasks related to a single project.</a:t>
            </a:r>
          </a:p>
          <a:p>
            <a:pPr marL="45720" indent="0">
              <a:lnSpc>
                <a:spcPct val="80000"/>
              </a:lnSpc>
              <a:buNone/>
            </a:pPr>
            <a:endParaRPr lang="en-US" sz="2800" b="1" dirty="0">
              <a:solidFill>
                <a:srgbClr val="00B050"/>
              </a:solidFill>
            </a:endParaRPr>
          </a:p>
          <a:p>
            <a:pPr marL="45720" indent="0">
              <a:lnSpc>
                <a:spcPct val="80000"/>
              </a:lnSpc>
              <a:buNone/>
            </a:pPr>
            <a:r>
              <a:rPr lang="en-US" sz="2800" b="1" dirty="0">
                <a:solidFill>
                  <a:srgbClr val="00B050"/>
                </a:solidFill>
              </a:rPr>
              <a:t>Henry Gantt, an American mechanical engineer, and social scientist, designed the Gantt chart in the 1910s. Since then, it has been used on major infrastructure projects like the Hoover Dam and the U.S. Interstate Highway System.</a:t>
            </a:r>
            <a:endParaRPr lang="en-US" sz="2800" dirty="0">
              <a:solidFill>
                <a:srgbClr val="00B050"/>
              </a:solidFill>
            </a:endParaRPr>
          </a:p>
        </p:txBody>
      </p:sp>
    </p:spTree>
    <p:extLst>
      <p:ext uri="{BB962C8B-B14F-4D97-AF65-F5344CB8AC3E}">
        <p14:creationId xmlns:p14="http://schemas.microsoft.com/office/powerpoint/2010/main" val="6102302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066800" y="473753"/>
            <a:ext cx="9850581" cy="6037873"/>
          </a:xfrm>
          <a:prstGeom prst="rect">
            <a:avLst/>
          </a:prstGeom>
        </p:spPr>
      </p:pic>
    </p:spTree>
    <p:extLst>
      <p:ext uri="{BB962C8B-B14F-4D97-AF65-F5344CB8AC3E}">
        <p14:creationId xmlns:p14="http://schemas.microsoft.com/office/powerpoint/2010/main" val="11055418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00287" y="1076325"/>
            <a:ext cx="7591425" cy="4705350"/>
          </a:xfrm>
          <a:prstGeom prst="rect">
            <a:avLst/>
          </a:prstGeom>
        </p:spPr>
      </p:pic>
    </p:spTree>
    <p:extLst>
      <p:ext uri="{BB962C8B-B14F-4D97-AF65-F5344CB8AC3E}">
        <p14:creationId xmlns:p14="http://schemas.microsoft.com/office/powerpoint/2010/main" val="20799661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05050" y="1042987"/>
            <a:ext cx="7581900" cy="4772025"/>
          </a:xfrm>
          <a:prstGeom prst="rect">
            <a:avLst/>
          </a:prstGeom>
        </p:spPr>
      </p:pic>
    </p:spTree>
    <p:extLst>
      <p:ext uri="{BB962C8B-B14F-4D97-AF65-F5344CB8AC3E}">
        <p14:creationId xmlns:p14="http://schemas.microsoft.com/office/powerpoint/2010/main" val="14897615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33625" y="1066800"/>
            <a:ext cx="7524750" cy="4724400"/>
          </a:xfrm>
          <a:prstGeom prst="rect">
            <a:avLst/>
          </a:prstGeom>
        </p:spPr>
      </p:pic>
    </p:spTree>
    <p:extLst>
      <p:ext uri="{BB962C8B-B14F-4D97-AF65-F5344CB8AC3E}">
        <p14:creationId xmlns:p14="http://schemas.microsoft.com/office/powerpoint/2010/main" val="7132913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24100" y="1033462"/>
            <a:ext cx="7543800" cy="4791075"/>
          </a:xfrm>
          <a:prstGeom prst="rect">
            <a:avLst/>
          </a:prstGeom>
        </p:spPr>
      </p:pic>
    </p:spTree>
    <p:extLst>
      <p:ext uri="{BB962C8B-B14F-4D97-AF65-F5344CB8AC3E}">
        <p14:creationId xmlns:p14="http://schemas.microsoft.com/office/powerpoint/2010/main" val="30230210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05050" y="1047750"/>
            <a:ext cx="7581900" cy="4762500"/>
          </a:xfrm>
          <a:prstGeom prst="rect">
            <a:avLst/>
          </a:prstGeom>
        </p:spPr>
      </p:pic>
    </p:spTree>
    <p:extLst>
      <p:ext uri="{BB962C8B-B14F-4D97-AF65-F5344CB8AC3E}">
        <p14:creationId xmlns:p14="http://schemas.microsoft.com/office/powerpoint/2010/main" val="764584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47912" y="1052512"/>
            <a:ext cx="7496175" cy="4752975"/>
          </a:xfrm>
          <a:prstGeom prst="rect">
            <a:avLst/>
          </a:prstGeom>
        </p:spPr>
      </p:pic>
    </p:spTree>
    <p:extLst>
      <p:ext uri="{BB962C8B-B14F-4D97-AF65-F5344CB8AC3E}">
        <p14:creationId xmlns:p14="http://schemas.microsoft.com/office/powerpoint/2010/main" val="20263120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19337" y="1028700"/>
            <a:ext cx="7553325" cy="4800600"/>
          </a:xfrm>
          <a:prstGeom prst="rect">
            <a:avLst/>
          </a:prstGeom>
        </p:spPr>
      </p:pic>
    </p:spTree>
    <p:extLst>
      <p:ext uri="{BB962C8B-B14F-4D97-AF65-F5344CB8AC3E}">
        <p14:creationId xmlns:p14="http://schemas.microsoft.com/office/powerpoint/2010/main" val="2032512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09812" y="1076325"/>
            <a:ext cx="7572375" cy="4705350"/>
          </a:xfrm>
          <a:prstGeom prst="rect">
            <a:avLst/>
          </a:prstGeom>
        </p:spPr>
      </p:pic>
    </p:spTree>
    <p:extLst>
      <p:ext uri="{BB962C8B-B14F-4D97-AF65-F5344CB8AC3E}">
        <p14:creationId xmlns:p14="http://schemas.microsoft.com/office/powerpoint/2010/main" val="9530573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846320" y="365760"/>
            <a:ext cx="2194560" cy="52322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r>
              <a:rPr lang="en-US" sz="2800" b="1" dirty="0"/>
              <a:t>PRODUCTS</a:t>
            </a:r>
          </a:p>
        </p:txBody>
      </p:sp>
      <p:sp>
        <p:nvSpPr>
          <p:cNvPr id="8" name="TextBox 7"/>
          <p:cNvSpPr txBox="1"/>
          <p:nvPr/>
        </p:nvSpPr>
        <p:spPr>
          <a:xfrm>
            <a:off x="1135380" y="1135380"/>
            <a:ext cx="3745230" cy="52322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en-US" sz="2800" b="1" dirty="0"/>
              <a:t>CONSUMER</a:t>
            </a:r>
          </a:p>
        </p:txBody>
      </p:sp>
      <p:sp>
        <p:nvSpPr>
          <p:cNvPr id="9" name="TextBox 8"/>
          <p:cNvSpPr txBox="1"/>
          <p:nvPr/>
        </p:nvSpPr>
        <p:spPr>
          <a:xfrm>
            <a:off x="7040880" y="1135379"/>
            <a:ext cx="4160520" cy="52322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en-US" sz="2800" b="1" dirty="0"/>
              <a:t>BUSINESS</a:t>
            </a:r>
          </a:p>
        </p:txBody>
      </p:sp>
      <p:sp>
        <p:nvSpPr>
          <p:cNvPr id="10" name="TextBox 9"/>
          <p:cNvSpPr txBox="1"/>
          <p:nvPr/>
        </p:nvSpPr>
        <p:spPr>
          <a:xfrm>
            <a:off x="1744980" y="1973580"/>
            <a:ext cx="310134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800" b="1" dirty="0"/>
              <a:t>Convenience</a:t>
            </a:r>
          </a:p>
        </p:txBody>
      </p:sp>
      <p:sp>
        <p:nvSpPr>
          <p:cNvPr id="11" name="TextBox 10"/>
          <p:cNvSpPr txBox="1"/>
          <p:nvPr/>
        </p:nvSpPr>
        <p:spPr>
          <a:xfrm>
            <a:off x="1744980" y="2811780"/>
            <a:ext cx="310134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800" b="1" dirty="0"/>
              <a:t>Shopping</a:t>
            </a:r>
          </a:p>
        </p:txBody>
      </p:sp>
      <p:sp>
        <p:nvSpPr>
          <p:cNvPr id="12" name="TextBox 11"/>
          <p:cNvSpPr txBox="1"/>
          <p:nvPr/>
        </p:nvSpPr>
        <p:spPr>
          <a:xfrm>
            <a:off x="1744980" y="3649980"/>
            <a:ext cx="310134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800" b="1" dirty="0"/>
              <a:t>Specialty</a:t>
            </a:r>
          </a:p>
        </p:txBody>
      </p:sp>
      <p:sp>
        <p:nvSpPr>
          <p:cNvPr id="13" name="TextBox 12"/>
          <p:cNvSpPr txBox="1"/>
          <p:nvPr/>
        </p:nvSpPr>
        <p:spPr>
          <a:xfrm>
            <a:off x="1779270" y="4488180"/>
            <a:ext cx="310134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800" b="1" dirty="0"/>
              <a:t>Unsought</a:t>
            </a:r>
          </a:p>
        </p:txBody>
      </p:sp>
      <p:sp>
        <p:nvSpPr>
          <p:cNvPr id="14" name="TextBox 13"/>
          <p:cNvSpPr txBox="1"/>
          <p:nvPr/>
        </p:nvSpPr>
        <p:spPr>
          <a:xfrm>
            <a:off x="7684770" y="1844040"/>
            <a:ext cx="310134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800" b="1" dirty="0"/>
              <a:t>Installations</a:t>
            </a:r>
          </a:p>
        </p:txBody>
      </p:sp>
      <p:sp>
        <p:nvSpPr>
          <p:cNvPr id="15" name="TextBox 14"/>
          <p:cNvSpPr txBox="1"/>
          <p:nvPr/>
        </p:nvSpPr>
        <p:spPr>
          <a:xfrm>
            <a:off x="7684770" y="2550170"/>
            <a:ext cx="351663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800" b="1" dirty="0"/>
              <a:t>Accessory equipment</a:t>
            </a:r>
          </a:p>
        </p:txBody>
      </p:sp>
      <p:sp>
        <p:nvSpPr>
          <p:cNvPr id="16" name="TextBox 15"/>
          <p:cNvSpPr txBox="1"/>
          <p:nvPr/>
        </p:nvSpPr>
        <p:spPr>
          <a:xfrm>
            <a:off x="7684770" y="3256300"/>
            <a:ext cx="351663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800" b="1" dirty="0"/>
              <a:t>Raw Materials</a:t>
            </a:r>
          </a:p>
        </p:txBody>
      </p:sp>
      <p:sp>
        <p:nvSpPr>
          <p:cNvPr id="17" name="TextBox 16"/>
          <p:cNvSpPr txBox="1"/>
          <p:nvPr/>
        </p:nvSpPr>
        <p:spPr>
          <a:xfrm>
            <a:off x="7684770" y="3962430"/>
            <a:ext cx="351663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800" b="1" dirty="0"/>
              <a:t>Component parts</a:t>
            </a:r>
          </a:p>
        </p:txBody>
      </p:sp>
      <p:sp>
        <p:nvSpPr>
          <p:cNvPr id="18" name="TextBox 17"/>
          <p:cNvSpPr txBox="1"/>
          <p:nvPr/>
        </p:nvSpPr>
        <p:spPr>
          <a:xfrm>
            <a:off x="7684770" y="4668560"/>
            <a:ext cx="351663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800" b="1" dirty="0"/>
              <a:t>Process materials</a:t>
            </a:r>
          </a:p>
        </p:txBody>
      </p:sp>
      <p:sp>
        <p:nvSpPr>
          <p:cNvPr id="19" name="TextBox 18"/>
          <p:cNvSpPr txBox="1"/>
          <p:nvPr/>
        </p:nvSpPr>
        <p:spPr>
          <a:xfrm>
            <a:off x="7684770" y="5374690"/>
            <a:ext cx="351663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800" b="1" dirty="0"/>
              <a:t>MRO Supplies</a:t>
            </a:r>
          </a:p>
        </p:txBody>
      </p:sp>
      <p:sp>
        <p:nvSpPr>
          <p:cNvPr id="20" name="TextBox 19"/>
          <p:cNvSpPr txBox="1"/>
          <p:nvPr/>
        </p:nvSpPr>
        <p:spPr>
          <a:xfrm>
            <a:off x="7684770" y="6080820"/>
            <a:ext cx="3516630" cy="52322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r>
              <a:rPr lang="en-US" sz="2800" b="1" dirty="0"/>
              <a:t>Business Services</a:t>
            </a:r>
          </a:p>
        </p:txBody>
      </p:sp>
      <p:cxnSp>
        <p:nvCxnSpPr>
          <p:cNvPr id="24" name="Straight Connector 23"/>
          <p:cNvCxnSpPr/>
          <p:nvPr/>
        </p:nvCxnSpPr>
        <p:spPr>
          <a:xfrm>
            <a:off x="1386840" y="1656070"/>
            <a:ext cx="0" cy="300996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endCxn id="10" idx="1"/>
          </p:cNvCxnSpPr>
          <p:nvPr/>
        </p:nvCxnSpPr>
        <p:spPr>
          <a:xfrm>
            <a:off x="1394460" y="2235190"/>
            <a:ext cx="35052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386840" y="3034040"/>
            <a:ext cx="35052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386840" y="3962430"/>
            <a:ext cx="35052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386840" y="4666030"/>
            <a:ext cx="35052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7223760" y="1656070"/>
            <a:ext cx="0" cy="468636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endCxn id="14" idx="1"/>
          </p:cNvCxnSpPr>
          <p:nvPr/>
        </p:nvCxnSpPr>
        <p:spPr>
          <a:xfrm>
            <a:off x="7223760" y="2105650"/>
            <a:ext cx="46101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212330" y="2811780"/>
            <a:ext cx="46101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212330" y="3517910"/>
            <a:ext cx="46101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223760" y="4140190"/>
            <a:ext cx="46101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223760" y="5011400"/>
            <a:ext cx="46101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223760" y="5666720"/>
            <a:ext cx="46101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7212330" y="6286530"/>
            <a:ext cx="46101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stCxn id="7" idx="1"/>
          </p:cNvCxnSpPr>
          <p:nvPr/>
        </p:nvCxnSpPr>
        <p:spPr>
          <a:xfrm flipH="1">
            <a:off x="3086100" y="627370"/>
            <a:ext cx="1760220" cy="1271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3108960" y="662940"/>
            <a:ext cx="0" cy="47244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a:off x="7018019" y="640080"/>
            <a:ext cx="1760220" cy="1271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8778239" y="627370"/>
            <a:ext cx="0" cy="47244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36069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05050" y="1062037"/>
            <a:ext cx="7581900" cy="4733925"/>
          </a:xfrm>
          <a:prstGeom prst="rect">
            <a:avLst/>
          </a:prstGeom>
        </p:spPr>
      </p:pic>
    </p:spTree>
    <p:extLst>
      <p:ext uri="{BB962C8B-B14F-4D97-AF65-F5344CB8AC3E}">
        <p14:creationId xmlns:p14="http://schemas.microsoft.com/office/powerpoint/2010/main" val="26830237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14575" y="1071562"/>
            <a:ext cx="7562850" cy="4714875"/>
          </a:xfrm>
          <a:prstGeom prst="rect">
            <a:avLst/>
          </a:prstGeom>
        </p:spPr>
      </p:pic>
    </p:spTree>
    <p:extLst>
      <p:ext uri="{BB962C8B-B14F-4D97-AF65-F5344CB8AC3E}">
        <p14:creationId xmlns:p14="http://schemas.microsoft.com/office/powerpoint/2010/main" val="15630315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09812" y="1042987"/>
            <a:ext cx="7572375" cy="4772025"/>
          </a:xfrm>
          <a:prstGeom prst="rect">
            <a:avLst/>
          </a:prstGeom>
        </p:spPr>
      </p:pic>
    </p:spTree>
    <p:extLst>
      <p:ext uri="{BB962C8B-B14F-4D97-AF65-F5344CB8AC3E}">
        <p14:creationId xmlns:p14="http://schemas.microsoft.com/office/powerpoint/2010/main" val="19841949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28862" y="1062037"/>
            <a:ext cx="7534275" cy="4733925"/>
          </a:xfrm>
          <a:prstGeom prst="rect">
            <a:avLst/>
          </a:prstGeom>
        </p:spPr>
      </p:pic>
    </p:spTree>
    <p:extLst>
      <p:ext uri="{BB962C8B-B14F-4D97-AF65-F5344CB8AC3E}">
        <p14:creationId xmlns:p14="http://schemas.microsoft.com/office/powerpoint/2010/main" val="4513375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09812" y="1052512"/>
            <a:ext cx="7572375" cy="4752975"/>
          </a:xfrm>
          <a:prstGeom prst="rect">
            <a:avLst/>
          </a:prstGeom>
        </p:spPr>
      </p:pic>
    </p:spTree>
    <p:extLst>
      <p:ext uri="{BB962C8B-B14F-4D97-AF65-F5344CB8AC3E}">
        <p14:creationId xmlns:p14="http://schemas.microsoft.com/office/powerpoint/2010/main" val="29915231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24100" y="1066800"/>
            <a:ext cx="7543800" cy="4724400"/>
          </a:xfrm>
          <a:prstGeom prst="rect">
            <a:avLst/>
          </a:prstGeom>
        </p:spPr>
      </p:pic>
    </p:spTree>
    <p:extLst>
      <p:ext uri="{BB962C8B-B14F-4D97-AF65-F5344CB8AC3E}">
        <p14:creationId xmlns:p14="http://schemas.microsoft.com/office/powerpoint/2010/main" val="8198620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00287" y="1019175"/>
            <a:ext cx="7591425" cy="4819650"/>
          </a:xfrm>
          <a:prstGeom prst="rect">
            <a:avLst/>
          </a:prstGeom>
        </p:spPr>
      </p:pic>
    </p:spTree>
    <p:extLst>
      <p:ext uri="{BB962C8B-B14F-4D97-AF65-F5344CB8AC3E}">
        <p14:creationId xmlns:p14="http://schemas.microsoft.com/office/powerpoint/2010/main" val="8516417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24100" y="1057275"/>
            <a:ext cx="7543800" cy="4743450"/>
          </a:xfrm>
          <a:prstGeom prst="rect">
            <a:avLst/>
          </a:prstGeom>
        </p:spPr>
      </p:pic>
    </p:spTree>
    <p:extLst>
      <p:ext uri="{BB962C8B-B14F-4D97-AF65-F5344CB8AC3E}">
        <p14:creationId xmlns:p14="http://schemas.microsoft.com/office/powerpoint/2010/main" val="172330105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47912" y="1052512"/>
            <a:ext cx="7496175" cy="4752975"/>
          </a:xfrm>
          <a:prstGeom prst="rect">
            <a:avLst/>
          </a:prstGeom>
        </p:spPr>
      </p:pic>
    </p:spTree>
    <p:extLst>
      <p:ext uri="{BB962C8B-B14F-4D97-AF65-F5344CB8AC3E}">
        <p14:creationId xmlns:p14="http://schemas.microsoft.com/office/powerpoint/2010/main" val="42919264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24100" y="1109662"/>
            <a:ext cx="7543800" cy="4638675"/>
          </a:xfrm>
          <a:prstGeom prst="rect">
            <a:avLst/>
          </a:prstGeom>
        </p:spPr>
      </p:pic>
    </p:spTree>
    <p:extLst>
      <p:ext uri="{BB962C8B-B14F-4D97-AF65-F5344CB8AC3E}">
        <p14:creationId xmlns:p14="http://schemas.microsoft.com/office/powerpoint/2010/main" val="79647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Types of Products</a:t>
            </a:r>
          </a:p>
        </p:txBody>
      </p:sp>
      <p:sp>
        <p:nvSpPr>
          <p:cNvPr id="3" name="Content Placeholder 2"/>
          <p:cNvSpPr>
            <a:spLocks noGrp="1"/>
          </p:cNvSpPr>
          <p:nvPr>
            <p:ph idx="1"/>
          </p:nvPr>
        </p:nvSpPr>
        <p:spPr>
          <a:xfrm>
            <a:off x="388620" y="1925782"/>
            <a:ext cx="2720340" cy="4170218"/>
          </a:xfrm>
          <a:solidFill>
            <a:schemeClr val="accent3">
              <a:lumMod val="40000"/>
              <a:lumOff val="60000"/>
            </a:schemeClr>
          </a:solidFill>
        </p:spPr>
        <p:txBody>
          <a:bodyPr>
            <a:normAutofit/>
          </a:bodyPr>
          <a:lstStyle/>
          <a:p>
            <a:pPr marL="45720" indent="0" algn="ctr">
              <a:lnSpc>
                <a:spcPct val="80000"/>
              </a:lnSpc>
              <a:buNone/>
            </a:pPr>
            <a:r>
              <a:rPr lang="en-US" sz="2000" b="1" dirty="0">
                <a:solidFill>
                  <a:srgbClr val="00B050"/>
                </a:solidFill>
              </a:rPr>
              <a:t>CONVENIENCE</a:t>
            </a:r>
          </a:p>
          <a:p>
            <a:pPr marL="45720" indent="0" algn="ctr">
              <a:lnSpc>
                <a:spcPct val="80000"/>
              </a:lnSpc>
              <a:buNone/>
            </a:pPr>
            <a:r>
              <a:rPr lang="en-US" sz="2000" b="1" dirty="0">
                <a:solidFill>
                  <a:srgbClr val="00B050"/>
                </a:solidFill>
              </a:rPr>
              <a:t>PRODUCTS</a:t>
            </a:r>
          </a:p>
          <a:p>
            <a:pPr marL="45720" indent="0">
              <a:lnSpc>
                <a:spcPct val="80000"/>
              </a:lnSpc>
              <a:buNone/>
            </a:pPr>
            <a:r>
              <a:rPr lang="en-US" sz="1800" b="1" dirty="0">
                <a:solidFill>
                  <a:schemeClr val="tx1"/>
                </a:solidFill>
              </a:rPr>
              <a:t>BUY FREQUENTLY AND IMMEDIATELY</a:t>
            </a:r>
          </a:p>
          <a:p>
            <a:pPr marL="45720" indent="0">
              <a:lnSpc>
                <a:spcPct val="80000"/>
              </a:lnSpc>
              <a:buNone/>
            </a:pPr>
            <a:endParaRPr lang="en-US" sz="1800" b="1" dirty="0">
              <a:solidFill>
                <a:schemeClr val="tx1"/>
              </a:solidFill>
            </a:endParaRPr>
          </a:p>
          <a:p>
            <a:pPr>
              <a:lnSpc>
                <a:spcPct val="80000"/>
              </a:lnSpc>
              <a:buFontTx/>
              <a:buChar char="-"/>
            </a:pPr>
            <a:r>
              <a:rPr lang="en-US" sz="1800" b="1" dirty="0">
                <a:solidFill>
                  <a:schemeClr val="tx1"/>
                </a:solidFill>
              </a:rPr>
              <a:t>Low priced</a:t>
            </a:r>
          </a:p>
          <a:p>
            <a:pPr>
              <a:lnSpc>
                <a:spcPct val="80000"/>
              </a:lnSpc>
              <a:buFontTx/>
              <a:buChar char="-"/>
            </a:pPr>
            <a:r>
              <a:rPr lang="en-US" sz="1800" b="1" dirty="0">
                <a:solidFill>
                  <a:schemeClr val="tx1"/>
                </a:solidFill>
              </a:rPr>
              <a:t>Many purchase locations</a:t>
            </a:r>
          </a:p>
          <a:p>
            <a:pPr>
              <a:lnSpc>
                <a:spcPct val="80000"/>
              </a:lnSpc>
              <a:buFontTx/>
              <a:buChar char="-"/>
            </a:pPr>
            <a:r>
              <a:rPr lang="en-US" sz="1800" b="1" dirty="0">
                <a:solidFill>
                  <a:schemeClr val="tx1"/>
                </a:solidFill>
              </a:rPr>
              <a:t>Includes:</a:t>
            </a:r>
          </a:p>
          <a:p>
            <a:pPr lvl="1">
              <a:lnSpc>
                <a:spcPct val="80000"/>
              </a:lnSpc>
              <a:buFont typeface="Wingdings" panose="05000000000000000000" pitchFamily="2" charset="2"/>
              <a:buChar char="§"/>
            </a:pPr>
            <a:r>
              <a:rPr lang="en-US" sz="1600" b="1" i="1" dirty="0">
                <a:solidFill>
                  <a:schemeClr val="tx1"/>
                </a:solidFill>
              </a:rPr>
              <a:t>Staple goods</a:t>
            </a:r>
          </a:p>
          <a:p>
            <a:pPr lvl="1">
              <a:lnSpc>
                <a:spcPct val="80000"/>
              </a:lnSpc>
              <a:buFont typeface="Wingdings" panose="05000000000000000000" pitchFamily="2" charset="2"/>
              <a:buChar char="§"/>
            </a:pPr>
            <a:r>
              <a:rPr lang="en-US" sz="1600" b="1" i="1" dirty="0">
                <a:solidFill>
                  <a:schemeClr val="tx1"/>
                </a:solidFill>
              </a:rPr>
              <a:t>Impulse goods</a:t>
            </a:r>
          </a:p>
          <a:p>
            <a:pPr lvl="1">
              <a:lnSpc>
                <a:spcPct val="80000"/>
              </a:lnSpc>
              <a:buFont typeface="Wingdings" panose="05000000000000000000" pitchFamily="2" charset="2"/>
              <a:buChar char="§"/>
            </a:pPr>
            <a:r>
              <a:rPr lang="en-US" sz="1600" b="1" i="1" dirty="0">
                <a:solidFill>
                  <a:schemeClr val="tx1"/>
                </a:solidFill>
              </a:rPr>
              <a:t>Emergency goods</a:t>
            </a:r>
          </a:p>
        </p:txBody>
      </p:sp>
      <p:sp>
        <p:nvSpPr>
          <p:cNvPr id="7" name="Content Placeholder 2"/>
          <p:cNvSpPr txBox="1">
            <a:spLocks/>
          </p:cNvSpPr>
          <p:nvPr/>
        </p:nvSpPr>
        <p:spPr>
          <a:xfrm>
            <a:off x="3318510" y="1925782"/>
            <a:ext cx="2720340" cy="4170218"/>
          </a:xfrm>
          <a:prstGeom prst="rect">
            <a:avLst/>
          </a:prstGeom>
          <a:solidFill>
            <a:schemeClr val="accent3">
              <a:lumMod val="40000"/>
              <a:lumOff val="60000"/>
            </a:schemeClr>
          </a:solidFill>
        </p:spPr>
        <p:txBody>
          <a:bodyPr vert="horz" lIns="91440" tIns="45720" rIns="91440" bIns="45720" rtlCol="0">
            <a:normAutofit/>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lgn="ctr">
              <a:lnSpc>
                <a:spcPct val="80000"/>
              </a:lnSpc>
              <a:buNone/>
            </a:pPr>
            <a:r>
              <a:rPr lang="en-US" sz="2000" b="1" dirty="0">
                <a:solidFill>
                  <a:srgbClr val="00B050"/>
                </a:solidFill>
              </a:rPr>
              <a:t>SHOPPING</a:t>
            </a:r>
          </a:p>
          <a:p>
            <a:pPr marL="45720" indent="0" algn="ctr">
              <a:lnSpc>
                <a:spcPct val="80000"/>
              </a:lnSpc>
              <a:buNone/>
            </a:pPr>
            <a:r>
              <a:rPr lang="en-US" sz="2000" b="1" dirty="0">
                <a:solidFill>
                  <a:srgbClr val="00B050"/>
                </a:solidFill>
              </a:rPr>
              <a:t>PRODUCTS</a:t>
            </a:r>
          </a:p>
          <a:p>
            <a:pPr marL="45720" indent="0">
              <a:lnSpc>
                <a:spcPct val="80000"/>
              </a:lnSpc>
              <a:buNone/>
            </a:pPr>
            <a:r>
              <a:rPr lang="en-US" sz="1800" b="1" dirty="0">
                <a:solidFill>
                  <a:schemeClr val="tx1"/>
                </a:solidFill>
              </a:rPr>
              <a:t>BUY LESS FREQUENTLY</a:t>
            </a:r>
          </a:p>
          <a:p>
            <a:pPr marL="45720" indent="0">
              <a:lnSpc>
                <a:spcPct val="80000"/>
              </a:lnSpc>
              <a:buNone/>
            </a:pPr>
            <a:endParaRPr lang="en-US" sz="1800" b="1" dirty="0">
              <a:solidFill>
                <a:schemeClr val="tx1"/>
              </a:solidFill>
            </a:endParaRPr>
          </a:p>
          <a:p>
            <a:pPr>
              <a:lnSpc>
                <a:spcPct val="80000"/>
              </a:lnSpc>
              <a:buFontTx/>
              <a:buChar char="-"/>
            </a:pPr>
            <a:r>
              <a:rPr lang="en-US" sz="1800" b="1" dirty="0">
                <a:solidFill>
                  <a:schemeClr val="tx1"/>
                </a:solidFill>
              </a:rPr>
              <a:t>Gather product information</a:t>
            </a:r>
          </a:p>
          <a:p>
            <a:pPr>
              <a:lnSpc>
                <a:spcPct val="80000"/>
              </a:lnSpc>
              <a:buFontTx/>
              <a:buChar char="-"/>
            </a:pPr>
            <a:r>
              <a:rPr lang="en-US" sz="1800" b="1" dirty="0">
                <a:solidFill>
                  <a:schemeClr val="tx1"/>
                </a:solidFill>
              </a:rPr>
              <a:t>fewer purchase locations</a:t>
            </a:r>
          </a:p>
          <a:p>
            <a:pPr>
              <a:lnSpc>
                <a:spcPct val="80000"/>
              </a:lnSpc>
              <a:buFontTx/>
              <a:buChar char="-"/>
            </a:pPr>
            <a:r>
              <a:rPr lang="en-US" sz="1800" b="1" dirty="0">
                <a:solidFill>
                  <a:schemeClr val="tx1"/>
                </a:solidFill>
              </a:rPr>
              <a:t>Compare  for:</a:t>
            </a:r>
          </a:p>
          <a:p>
            <a:pPr lvl="1">
              <a:lnSpc>
                <a:spcPct val="80000"/>
              </a:lnSpc>
              <a:buFont typeface="Wingdings" panose="05000000000000000000" pitchFamily="2" charset="2"/>
              <a:buChar char="§"/>
            </a:pPr>
            <a:r>
              <a:rPr lang="en-US" sz="1600" b="1" i="1" dirty="0">
                <a:solidFill>
                  <a:schemeClr val="tx1"/>
                </a:solidFill>
              </a:rPr>
              <a:t>Suitability &amp; quality </a:t>
            </a:r>
          </a:p>
          <a:p>
            <a:pPr lvl="1">
              <a:lnSpc>
                <a:spcPct val="80000"/>
              </a:lnSpc>
              <a:buFont typeface="Wingdings" panose="05000000000000000000" pitchFamily="2" charset="2"/>
              <a:buChar char="§"/>
            </a:pPr>
            <a:r>
              <a:rPr lang="en-US" sz="1600" b="1" i="1" dirty="0">
                <a:solidFill>
                  <a:schemeClr val="tx1"/>
                </a:solidFill>
              </a:rPr>
              <a:t>Price &amp; Style</a:t>
            </a:r>
          </a:p>
        </p:txBody>
      </p:sp>
      <p:sp>
        <p:nvSpPr>
          <p:cNvPr id="8" name="Content Placeholder 2"/>
          <p:cNvSpPr txBox="1">
            <a:spLocks/>
          </p:cNvSpPr>
          <p:nvPr/>
        </p:nvSpPr>
        <p:spPr>
          <a:xfrm>
            <a:off x="6290310" y="1925782"/>
            <a:ext cx="2720340" cy="4170218"/>
          </a:xfrm>
          <a:prstGeom prst="rect">
            <a:avLst/>
          </a:prstGeom>
          <a:solidFill>
            <a:schemeClr val="accent3">
              <a:lumMod val="40000"/>
              <a:lumOff val="60000"/>
            </a:schemeClr>
          </a:solidFill>
        </p:spPr>
        <p:txBody>
          <a:bodyPr vert="horz" lIns="91440" tIns="45720" rIns="91440" bIns="45720" rtlCol="0">
            <a:normAutofit/>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lgn="ctr">
              <a:lnSpc>
                <a:spcPct val="80000"/>
              </a:lnSpc>
              <a:buNone/>
            </a:pPr>
            <a:r>
              <a:rPr lang="en-US" sz="2000" b="1" dirty="0">
                <a:solidFill>
                  <a:srgbClr val="00B050"/>
                </a:solidFill>
              </a:rPr>
              <a:t>SPECIALTY</a:t>
            </a:r>
          </a:p>
          <a:p>
            <a:pPr marL="45720" indent="0" algn="ctr">
              <a:lnSpc>
                <a:spcPct val="80000"/>
              </a:lnSpc>
              <a:buNone/>
            </a:pPr>
            <a:r>
              <a:rPr lang="en-US" sz="2000" b="1" dirty="0">
                <a:solidFill>
                  <a:srgbClr val="00B050"/>
                </a:solidFill>
              </a:rPr>
              <a:t>PRODUCTS</a:t>
            </a:r>
          </a:p>
          <a:p>
            <a:pPr marL="45720" indent="0">
              <a:lnSpc>
                <a:spcPct val="80000"/>
              </a:lnSpc>
              <a:buNone/>
            </a:pPr>
            <a:r>
              <a:rPr lang="en-US" sz="1800" b="1" dirty="0">
                <a:solidFill>
                  <a:schemeClr val="tx1"/>
                </a:solidFill>
              </a:rPr>
              <a:t>SPCIAL PURCHASE EFFORTS</a:t>
            </a:r>
          </a:p>
          <a:p>
            <a:pPr marL="45720" indent="0">
              <a:lnSpc>
                <a:spcPct val="80000"/>
              </a:lnSpc>
              <a:buNone/>
            </a:pPr>
            <a:endParaRPr lang="en-US" sz="1800" b="1" dirty="0">
              <a:solidFill>
                <a:schemeClr val="tx1"/>
              </a:solidFill>
            </a:endParaRPr>
          </a:p>
          <a:p>
            <a:pPr>
              <a:lnSpc>
                <a:spcPct val="80000"/>
              </a:lnSpc>
              <a:buFontTx/>
              <a:buChar char="-"/>
            </a:pPr>
            <a:r>
              <a:rPr lang="en-US" sz="1800" b="1" dirty="0">
                <a:solidFill>
                  <a:schemeClr val="tx1"/>
                </a:solidFill>
              </a:rPr>
              <a:t>Unique characteristics</a:t>
            </a:r>
          </a:p>
          <a:p>
            <a:pPr>
              <a:lnSpc>
                <a:spcPct val="80000"/>
              </a:lnSpc>
              <a:buFontTx/>
              <a:buChar char="-"/>
            </a:pPr>
            <a:r>
              <a:rPr lang="en-US" sz="1800" b="1" dirty="0">
                <a:solidFill>
                  <a:schemeClr val="tx1"/>
                </a:solidFill>
              </a:rPr>
              <a:t>Brand Identification</a:t>
            </a:r>
          </a:p>
          <a:p>
            <a:pPr>
              <a:lnSpc>
                <a:spcPct val="80000"/>
              </a:lnSpc>
              <a:buFontTx/>
              <a:buChar char="-"/>
            </a:pPr>
            <a:r>
              <a:rPr lang="en-US" sz="1800" b="1" dirty="0">
                <a:solidFill>
                  <a:schemeClr val="tx1"/>
                </a:solidFill>
              </a:rPr>
              <a:t>Fewer purchase locations</a:t>
            </a:r>
            <a:endParaRPr lang="en-US" sz="1600" b="1" i="1" dirty="0">
              <a:solidFill>
                <a:schemeClr val="tx1"/>
              </a:solidFill>
            </a:endParaRPr>
          </a:p>
        </p:txBody>
      </p:sp>
      <p:sp>
        <p:nvSpPr>
          <p:cNvPr id="9" name="Content Placeholder 2"/>
          <p:cNvSpPr txBox="1">
            <a:spLocks/>
          </p:cNvSpPr>
          <p:nvPr/>
        </p:nvSpPr>
        <p:spPr>
          <a:xfrm>
            <a:off x="9189720" y="1925782"/>
            <a:ext cx="2720340" cy="4170218"/>
          </a:xfrm>
          <a:prstGeom prst="rect">
            <a:avLst/>
          </a:prstGeom>
          <a:solidFill>
            <a:schemeClr val="accent3">
              <a:lumMod val="40000"/>
              <a:lumOff val="60000"/>
            </a:schemeClr>
          </a:solidFill>
        </p:spPr>
        <p:txBody>
          <a:bodyPr vert="horz" lIns="91440" tIns="45720" rIns="91440" bIns="45720" rtlCol="0">
            <a:normAutofit/>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lgn="ctr">
              <a:lnSpc>
                <a:spcPct val="80000"/>
              </a:lnSpc>
              <a:buNone/>
            </a:pPr>
            <a:r>
              <a:rPr lang="en-US" sz="2000" b="1" dirty="0">
                <a:solidFill>
                  <a:srgbClr val="00B050"/>
                </a:solidFill>
              </a:rPr>
              <a:t>UNSOUGHT</a:t>
            </a:r>
          </a:p>
          <a:p>
            <a:pPr marL="45720" indent="0" algn="ctr">
              <a:lnSpc>
                <a:spcPct val="80000"/>
              </a:lnSpc>
              <a:buNone/>
            </a:pPr>
            <a:r>
              <a:rPr lang="en-US" sz="2000" b="1" dirty="0">
                <a:solidFill>
                  <a:srgbClr val="00B050"/>
                </a:solidFill>
              </a:rPr>
              <a:t>PRODUCTS</a:t>
            </a:r>
          </a:p>
          <a:p>
            <a:pPr marL="45720" indent="0">
              <a:lnSpc>
                <a:spcPct val="80000"/>
              </a:lnSpc>
              <a:buNone/>
            </a:pPr>
            <a:r>
              <a:rPr lang="en-US" sz="1800" b="1" dirty="0">
                <a:solidFill>
                  <a:schemeClr val="tx1"/>
                </a:solidFill>
              </a:rPr>
              <a:t>NEW INNOVATIONS</a:t>
            </a:r>
          </a:p>
          <a:p>
            <a:pPr marL="45720" indent="0">
              <a:lnSpc>
                <a:spcPct val="80000"/>
              </a:lnSpc>
              <a:buNone/>
            </a:pPr>
            <a:endParaRPr lang="en-US" sz="1800" b="1" dirty="0">
              <a:solidFill>
                <a:schemeClr val="tx1"/>
              </a:solidFill>
            </a:endParaRPr>
          </a:p>
          <a:p>
            <a:pPr>
              <a:lnSpc>
                <a:spcPct val="80000"/>
              </a:lnSpc>
              <a:buFontTx/>
              <a:buChar char="-"/>
            </a:pPr>
            <a:r>
              <a:rPr lang="en-US" sz="1800" b="1" dirty="0">
                <a:solidFill>
                  <a:schemeClr val="tx1"/>
                </a:solidFill>
              </a:rPr>
              <a:t>Products consumers don’t want to think about</a:t>
            </a:r>
          </a:p>
          <a:p>
            <a:pPr>
              <a:lnSpc>
                <a:spcPct val="80000"/>
              </a:lnSpc>
              <a:buFontTx/>
              <a:buChar char="-"/>
            </a:pPr>
            <a:r>
              <a:rPr lang="en-US" sz="1800" b="1" dirty="0">
                <a:solidFill>
                  <a:schemeClr val="tx1"/>
                </a:solidFill>
              </a:rPr>
              <a:t>Require much advertisement and personal selling</a:t>
            </a:r>
            <a:endParaRPr lang="en-US" sz="1600" b="1" i="1" dirty="0">
              <a:solidFill>
                <a:schemeClr val="tx1"/>
              </a:solidFill>
            </a:endParaRPr>
          </a:p>
        </p:txBody>
      </p:sp>
    </p:spTree>
    <p:extLst>
      <p:ext uri="{BB962C8B-B14F-4D97-AF65-F5344CB8AC3E}">
        <p14:creationId xmlns:p14="http://schemas.microsoft.com/office/powerpoint/2010/main" val="20161550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24100" y="1042987"/>
            <a:ext cx="7543800" cy="4772025"/>
          </a:xfrm>
          <a:prstGeom prst="rect">
            <a:avLst/>
          </a:prstGeom>
        </p:spPr>
      </p:pic>
    </p:spTree>
    <p:extLst>
      <p:ext uri="{BB962C8B-B14F-4D97-AF65-F5344CB8AC3E}">
        <p14:creationId xmlns:p14="http://schemas.microsoft.com/office/powerpoint/2010/main" val="67685946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05050" y="1062037"/>
            <a:ext cx="7581900" cy="4733925"/>
          </a:xfrm>
          <a:prstGeom prst="rect">
            <a:avLst/>
          </a:prstGeom>
        </p:spPr>
      </p:pic>
    </p:spTree>
    <p:extLst>
      <p:ext uri="{BB962C8B-B14F-4D97-AF65-F5344CB8AC3E}">
        <p14:creationId xmlns:p14="http://schemas.microsoft.com/office/powerpoint/2010/main" val="21413246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19337" y="1057275"/>
            <a:ext cx="7553325" cy="4743450"/>
          </a:xfrm>
          <a:prstGeom prst="rect">
            <a:avLst/>
          </a:prstGeom>
        </p:spPr>
      </p:pic>
    </p:spTree>
    <p:extLst>
      <p:ext uri="{BB962C8B-B14F-4D97-AF65-F5344CB8AC3E}">
        <p14:creationId xmlns:p14="http://schemas.microsoft.com/office/powerpoint/2010/main" val="241083654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05050" y="1100137"/>
            <a:ext cx="7581900" cy="4657725"/>
          </a:xfrm>
          <a:prstGeom prst="rect">
            <a:avLst/>
          </a:prstGeom>
        </p:spPr>
      </p:pic>
    </p:spTree>
    <p:extLst>
      <p:ext uri="{BB962C8B-B14F-4D97-AF65-F5344CB8AC3E}">
        <p14:creationId xmlns:p14="http://schemas.microsoft.com/office/powerpoint/2010/main" val="66274831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19337" y="1047750"/>
            <a:ext cx="7553325" cy="4762500"/>
          </a:xfrm>
          <a:prstGeom prst="rect">
            <a:avLst/>
          </a:prstGeom>
        </p:spPr>
      </p:pic>
    </p:spTree>
    <p:extLst>
      <p:ext uri="{BB962C8B-B14F-4D97-AF65-F5344CB8AC3E}">
        <p14:creationId xmlns:p14="http://schemas.microsoft.com/office/powerpoint/2010/main" val="14985213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09812" y="1057275"/>
            <a:ext cx="7572375" cy="4743450"/>
          </a:xfrm>
          <a:prstGeom prst="rect">
            <a:avLst/>
          </a:prstGeom>
        </p:spPr>
      </p:pic>
    </p:spTree>
    <p:extLst>
      <p:ext uri="{BB962C8B-B14F-4D97-AF65-F5344CB8AC3E}">
        <p14:creationId xmlns:p14="http://schemas.microsoft.com/office/powerpoint/2010/main" val="8025294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What is a Service?</a:t>
            </a:r>
          </a:p>
        </p:txBody>
      </p:sp>
      <p:sp>
        <p:nvSpPr>
          <p:cNvPr id="3" name="Content Placeholder 2"/>
          <p:cNvSpPr>
            <a:spLocks noGrp="1"/>
          </p:cNvSpPr>
          <p:nvPr>
            <p:ph idx="1"/>
          </p:nvPr>
        </p:nvSpPr>
        <p:spPr>
          <a:xfrm>
            <a:off x="1143000" y="2164773"/>
            <a:ext cx="9872871" cy="3931227"/>
          </a:xfrm>
        </p:spPr>
        <p:txBody>
          <a:bodyPr>
            <a:normAutofit/>
          </a:bodyPr>
          <a:lstStyle/>
          <a:p>
            <a:pPr>
              <a:lnSpc>
                <a:spcPct val="80000"/>
              </a:lnSpc>
            </a:pPr>
            <a:r>
              <a:rPr lang="en-US" sz="2400" dirty="0">
                <a:solidFill>
                  <a:srgbClr val="00B050"/>
                </a:solidFill>
              </a:rPr>
              <a:t>A service is something someone can do for money</a:t>
            </a:r>
          </a:p>
          <a:p>
            <a:pPr>
              <a:lnSpc>
                <a:spcPct val="80000"/>
              </a:lnSpc>
            </a:pPr>
            <a:r>
              <a:rPr lang="en-US" sz="2400" dirty="0">
                <a:solidFill>
                  <a:srgbClr val="00B050"/>
                </a:solidFill>
              </a:rPr>
              <a:t>Ex: workers</a:t>
            </a:r>
          </a:p>
          <a:p>
            <a:pPr>
              <a:lnSpc>
                <a:spcPct val="80000"/>
              </a:lnSpc>
            </a:pPr>
            <a:r>
              <a:rPr lang="en-US" sz="2400" dirty="0">
                <a:solidFill>
                  <a:srgbClr val="00B050"/>
                </a:solidFill>
              </a:rPr>
              <a:t>They are not tangible</a:t>
            </a:r>
          </a:p>
          <a:p>
            <a:pPr>
              <a:lnSpc>
                <a:spcPct val="80000"/>
              </a:lnSpc>
            </a:pPr>
            <a:r>
              <a:rPr lang="en-US" sz="2400" dirty="0">
                <a:solidFill>
                  <a:srgbClr val="00B050"/>
                </a:solidFill>
              </a:rPr>
              <a:t>A major part of service marketing depends on the relationship the marketer/ seller is able to establish with the customer.</a:t>
            </a:r>
            <a:endParaRPr lang="en-US" dirty="0">
              <a:solidFill>
                <a:srgbClr val="00B050"/>
              </a:solidFill>
            </a:endParaRPr>
          </a:p>
        </p:txBody>
      </p:sp>
    </p:spTree>
    <p:extLst>
      <p:ext uri="{BB962C8B-B14F-4D97-AF65-F5344CB8AC3E}">
        <p14:creationId xmlns:p14="http://schemas.microsoft.com/office/powerpoint/2010/main" val="3963879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Types of Services</a:t>
            </a:r>
          </a:p>
        </p:txBody>
      </p:sp>
      <p:sp>
        <p:nvSpPr>
          <p:cNvPr id="3" name="Content Placeholder 2"/>
          <p:cNvSpPr>
            <a:spLocks noGrp="1"/>
          </p:cNvSpPr>
          <p:nvPr>
            <p:ph idx="1"/>
          </p:nvPr>
        </p:nvSpPr>
        <p:spPr>
          <a:xfrm>
            <a:off x="1001486" y="2036621"/>
            <a:ext cx="10238017" cy="4170218"/>
          </a:xfrm>
        </p:spPr>
        <p:txBody>
          <a:bodyPr>
            <a:normAutofit/>
          </a:bodyPr>
          <a:lstStyle/>
          <a:p>
            <a:pPr>
              <a:lnSpc>
                <a:spcPct val="80000"/>
              </a:lnSpc>
              <a:buFontTx/>
              <a:buChar char="-"/>
            </a:pPr>
            <a:r>
              <a:rPr lang="en-US" sz="2400" dirty="0">
                <a:solidFill>
                  <a:srgbClr val="00B050"/>
                </a:solidFill>
              </a:rPr>
              <a:t>The nature of the service providing process</a:t>
            </a:r>
          </a:p>
          <a:p>
            <a:pPr>
              <a:lnSpc>
                <a:spcPct val="80000"/>
              </a:lnSpc>
              <a:buFontTx/>
              <a:buChar char="-"/>
            </a:pPr>
            <a:r>
              <a:rPr lang="en-US" sz="2400" dirty="0">
                <a:solidFill>
                  <a:srgbClr val="00B050"/>
                </a:solidFill>
              </a:rPr>
              <a:t>The subject of the service</a:t>
            </a:r>
          </a:p>
          <a:p>
            <a:pPr>
              <a:lnSpc>
                <a:spcPct val="80000"/>
              </a:lnSpc>
              <a:buFontTx/>
              <a:buChar char="-"/>
            </a:pPr>
            <a:r>
              <a:rPr lang="en-US" sz="2400" dirty="0">
                <a:solidFill>
                  <a:srgbClr val="00B050"/>
                </a:solidFill>
              </a:rPr>
              <a:t>The nature and function of the service</a:t>
            </a:r>
          </a:p>
          <a:p>
            <a:pPr>
              <a:lnSpc>
                <a:spcPct val="80000"/>
              </a:lnSpc>
              <a:buFontTx/>
              <a:buChar char="-"/>
            </a:pPr>
            <a:r>
              <a:rPr lang="en-US" sz="2400" dirty="0">
                <a:solidFill>
                  <a:srgbClr val="00B050"/>
                </a:solidFill>
              </a:rPr>
              <a:t>The company class</a:t>
            </a:r>
            <a:endParaRPr lang="en-US" dirty="0">
              <a:solidFill>
                <a:srgbClr val="00B050"/>
              </a:solidFill>
            </a:endParaRPr>
          </a:p>
        </p:txBody>
      </p:sp>
    </p:spTree>
    <p:extLst>
      <p:ext uri="{BB962C8B-B14F-4D97-AF65-F5344CB8AC3E}">
        <p14:creationId xmlns:p14="http://schemas.microsoft.com/office/powerpoint/2010/main" val="3930231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Difference between products and Services</a:t>
            </a:r>
          </a:p>
        </p:txBody>
      </p:sp>
      <p:sp>
        <p:nvSpPr>
          <p:cNvPr id="3" name="Content Placeholder 2"/>
          <p:cNvSpPr>
            <a:spLocks noGrp="1"/>
          </p:cNvSpPr>
          <p:nvPr>
            <p:ph idx="1"/>
          </p:nvPr>
        </p:nvSpPr>
        <p:spPr>
          <a:xfrm>
            <a:off x="1004450" y="2036621"/>
            <a:ext cx="5285509" cy="4170218"/>
          </a:xfrm>
        </p:spPr>
        <p:txBody>
          <a:bodyPr>
            <a:normAutofit fontScale="92500" lnSpcReduction="10000"/>
          </a:bodyPr>
          <a:lstStyle/>
          <a:p>
            <a:pPr marL="45720" indent="0">
              <a:lnSpc>
                <a:spcPct val="80000"/>
              </a:lnSpc>
              <a:buNone/>
            </a:pPr>
            <a:r>
              <a:rPr lang="en-US" sz="2800" b="1" u="sng" dirty="0">
                <a:solidFill>
                  <a:srgbClr val="00B050"/>
                </a:solidFill>
              </a:rPr>
              <a:t>Products</a:t>
            </a:r>
          </a:p>
          <a:p>
            <a:pPr>
              <a:lnSpc>
                <a:spcPct val="80000"/>
              </a:lnSpc>
              <a:buFontTx/>
              <a:buChar char="-"/>
            </a:pPr>
            <a:r>
              <a:rPr lang="en-US" sz="2400" dirty="0">
                <a:solidFill>
                  <a:srgbClr val="00B050"/>
                </a:solidFill>
              </a:rPr>
              <a:t>Concrete</a:t>
            </a:r>
          </a:p>
          <a:p>
            <a:pPr>
              <a:lnSpc>
                <a:spcPct val="80000"/>
              </a:lnSpc>
              <a:buFontTx/>
              <a:buChar char="-"/>
            </a:pPr>
            <a:r>
              <a:rPr lang="en-US" sz="2400" dirty="0">
                <a:solidFill>
                  <a:srgbClr val="00B050"/>
                </a:solidFill>
              </a:rPr>
              <a:t>Tangible</a:t>
            </a:r>
          </a:p>
          <a:p>
            <a:pPr>
              <a:lnSpc>
                <a:spcPct val="80000"/>
              </a:lnSpc>
              <a:buFontTx/>
              <a:buChar char="-"/>
            </a:pPr>
            <a:r>
              <a:rPr lang="en-US" sz="2400" dirty="0">
                <a:solidFill>
                  <a:srgbClr val="00B050"/>
                </a:solidFill>
              </a:rPr>
              <a:t>Homogeneous</a:t>
            </a:r>
          </a:p>
          <a:p>
            <a:pPr>
              <a:lnSpc>
                <a:spcPct val="80000"/>
              </a:lnSpc>
              <a:buFontTx/>
              <a:buChar char="-"/>
            </a:pPr>
            <a:r>
              <a:rPr lang="en-US" sz="2400" dirty="0">
                <a:solidFill>
                  <a:srgbClr val="00B050"/>
                </a:solidFill>
              </a:rPr>
              <a:t>Product and distribution of goods is separated from consumption</a:t>
            </a:r>
          </a:p>
          <a:p>
            <a:pPr>
              <a:lnSpc>
                <a:spcPct val="80000"/>
              </a:lnSpc>
              <a:buFontTx/>
              <a:buChar char="-"/>
            </a:pPr>
            <a:r>
              <a:rPr lang="en-US" sz="2400" dirty="0">
                <a:solidFill>
                  <a:srgbClr val="00B050"/>
                </a:solidFill>
              </a:rPr>
              <a:t>The core value of products is produced in the factory</a:t>
            </a:r>
          </a:p>
          <a:p>
            <a:pPr>
              <a:lnSpc>
                <a:spcPct val="80000"/>
              </a:lnSpc>
              <a:buFontTx/>
              <a:buChar char="-"/>
            </a:pPr>
            <a:r>
              <a:rPr lang="en-US" sz="2400" dirty="0">
                <a:solidFill>
                  <a:srgbClr val="00B050"/>
                </a:solidFill>
              </a:rPr>
              <a:t>Can be stored</a:t>
            </a:r>
          </a:p>
          <a:p>
            <a:pPr>
              <a:lnSpc>
                <a:spcPct val="80000"/>
              </a:lnSpc>
              <a:buFontTx/>
              <a:buChar char="-"/>
            </a:pPr>
            <a:r>
              <a:rPr lang="en-US" sz="2400" dirty="0">
                <a:solidFill>
                  <a:srgbClr val="00B050"/>
                </a:solidFill>
              </a:rPr>
              <a:t>Transfer of ownership of goods from the manufacturer to the dealer to consumer.</a:t>
            </a:r>
          </a:p>
        </p:txBody>
      </p:sp>
      <p:sp>
        <p:nvSpPr>
          <p:cNvPr id="7" name="Content Placeholder 2"/>
          <p:cNvSpPr txBox="1">
            <a:spLocks/>
          </p:cNvSpPr>
          <p:nvPr/>
        </p:nvSpPr>
        <p:spPr>
          <a:xfrm>
            <a:off x="6289964" y="2036621"/>
            <a:ext cx="5285509" cy="4170218"/>
          </a:xfrm>
          <a:prstGeom prst="rect">
            <a:avLst/>
          </a:prstGeom>
        </p:spPr>
        <p:txBody>
          <a:bodyPr vert="horz" lIns="91440" tIns="45720" rIns="91440" bIns="45720" rtlCol="0">
            <a:normAutofit fontScale="92500" lnSpcReduction="10000"/>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lnSpc>
                <a:spcPct val="80000"/>
              </a:lnSpc>
              <a:buFont typeface="Corbel" pitchFamily="34" charset="0"/>
              <a:buNone/>
            </a:pPr>
            <a:r>
              <a:rPr lang="en-US" sz="2800" b="1" u="sng" dirty="0">
                <a:solidFill>
                  <a:srgbClr val="00B050"/>
                </a:solidFill>
              </a:rPr>
              <a:t>Services</a:t>
            </a:r>
          </a:p>
          <a:p>
            <a:pPr>
              <a:lnSpc>
                <a:spcPct val="80000"/>
              </a:lnSpc>
              <a:buFontTx/>
              <a:buChar char="-"/>
            </a:pPr>
            <a:r>
              <a:rPr lang="en-US" sz="2400" dirty="0">
                <a:solidFill>
                  <a:srgbClr val="00B050"/>
                </a:solidFill>
              </a:rPr>
              <a:t>Activity or process</a:t>
            </a:r>
          </a:p>
          <a:p>
            <a:pPr>
              <a:lnSpc>
                <a:spcPct val="80000"/>
              </a:lnSpc>
              <a:buFontTx/>
              <a:buChar char="-"/>
            </a:pPr>
            <a:r>
              <a:rPr lang="en-US" sz="2400" dirty="0">
                <a:solidFill>
                  <a:srgbClr val="00B050"/>
                </a:solidFill>
              </a:rPr>
              <a:t>Intangible</a:t>
            </a:r>
          </a:p>
          <a:p>
            <a:pPr>
              <a:lnSpc>
                <a:spcPct val="80000"/>
              </a:lnSpc>
              <a:buFontTx/>
              <a:buChar char="-"/>
            </a:pPr>
            <a:r>
              <a:rPr lang="en-US" sz="2400" dirty="0">
                <a:solidFill>
                  <a:srgbClr val="00B050"/>
                </a:solidFill>
              </a:rPr>
              <a:t>Heterogeneous</a:t>
            </a:r>
          </a:p>
          <a:p>
            <a:pPr>
              <a:lnSpc>
                <a:spcPct val="80000"/>
              </a:lnSpc>
              <a:buFontTx/>
              <a:buChar char="-"/>
            </a:pPr>
            <a:r>
              <a:rPr lang="en-US" sz="2400" dirty="0">
                <a:solidFill>
                  <a:srgbClr val="00B050"/>
                </a:solidFill>
              </a:rPr>
              <a:t>In services, production, distribution and consumption is simultaneous</a:t>
            </a:r>
          </a:p>
          <a:p>
            <a:pPr>
              <a:lnSpc>
                <a:spcPct val="80000"/>
              </a:lnSpc>
              <a:buFontTx/>
              <a:buChar char="-"/>
            </a:pPr>
            <a:r>
              <a:rPr lang="en-US" sz="2400" dirty="0">
                <a:solidFill>
                  <a:srgbClr val="00B050"/>
                </a:solidFill>
              </a:rPr>
              <a:t>Services is produced in the buyer-seller interaction</a:t>
            </a:r>
          </a:p>
          <a:p>
            <a:pPr>
              <a:lnSpc>
                <a:spcPct val="80000"/>
              </a:lnSpc>
              <a:buFontTx/>
              <a:buChar char="-"/>
            </a:pPr>
            <a:r>
              <a:rPr lang="en-US" sz="2400" dirty="0">
                <a:solidFill>
                  <a:srgbClr val="00B050"/>
                </a:solidFill>
              </a:rPr>
              <a:t>Impossible to store</a:t>
            </a:r>
          </a:p>
          <a:p>
            <a:pPr>
              <a:lnSpc>
                <a:spcPct val="80000"/>
              </a:lnSpc>
              <a:buFontTx/>
              <a:buChar char="-"/>
            </a:pPr>
            <a:r>
              <a:rPr lang="en-US" sz="2400" dirty="0">
                <a:solidFill>
                  <a:srgbClr val="00B050"/>
                </a:solidFill>
              </a:rPr>
              <a:t>Can have access to the service but cannot own it </a:t>
            </a:r>
          </a:p>
          <a:p>
            <a:pPr>
              <a:lnSpc>
                <a:spcPct val="80000"/>
              </a:lnSpc>
              <a:buFontTx/>
              <a:buChar char="-"/>
            </a:pPr>
            <a:endParaRPr lang="en-US" dirty="0">
              <a:solidFill>
                <a:srgbClr val="00B050"/>
              </a:solidFill>
            </a:endParaRPr>
          </a:p>
        </p:txBody>
      </p:sp>
      <p:cxnSp>
        <p:nvCxnSpPr>
          <p:cNvPr id="9" name="Straight Connector 8"/>
          <p:cNvCxnSpPr/>
          <p:nvPr/>
        </p:nvCxnSpPr>
        <p:spPr>
          <a:xfrm>
            <a:off x="6331529" y="2036621"/>
            <a:ext cx="0" cy="3408215"/>
          </a:xfrm>
          <a:prstGeom prst="line">
            <a:avLst/>
          </a:prstGeom>
          <a:ln>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75285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1316182"/>
          </a:xfrm>
        </p:spPr>
        <p:txBody>
          <a:bodyPr>
            <a:normAutofit/>
          </a:bodyPr>
          <a:lstStyle/>
          <a:p>
            <a:r>
              <a:rPr lang="en-US" b="1" dirty="0">
                <a:solidFill>
                  <a:srgbClr val="31B6CE"/>
                </a:solidFill>
              </a:rPr>
              <a:t>Difference between products and Services</a:t>
            </a:r>
          </a:p>
        </p:txBody>
      </p:sp>
      <p:sp>
        <p:nvSpPr>
          <p:cNvPr id="3" name="Content Placeholder 2"/>
          <p:cNvSpPr>
            <a:spLocks noGrp="1"/>
          </p:cNvSpPr>
          <p:nvPr>
            <p:ph idx="1"/>
          </p:nvPr>
        </p:nvSpPr>
        <p:spPr>
          <a:xfrm>
            <a:off x="1004450" y="2036621"/>
            <a:ext cx="5285509" cy="4170218"/>
          </a:xfrm>
        </p:spPr>
        <p:txBody>
          <a:bodyPr>
            <a:normAutofit fontScale="92500" lnSpcReduction="20000"/>
          </a:bodyPr>
          <a:lstStyle/>
          <a:p>
            <a:pPr marL="45720" indent="0">
              <a:lnSpc>
                <a:spcPct val="80000"/>
              </a:lnSpc>
              <a:buNone/>
            </a:pPr>
            <a:r>
              <a:rPr lang="en-US" sz="2800" b="1" u="sng" dirty="0">
                <a:solidFill>
                  <a:srgbClr val="00B050"/>
                </a:solidFill>
              </a:rPr>
              <a:t>Products</a:t>
            </a:r>
          </a:p>
          <a:p>
            <a:pPr>
              <a:lnSpc>
                <a:spcPct val="80000"/>
              </a:lnSpc>
              <a:buFontTx/>
              <a:buChar char="-"/>
            </a:pPr>
            <a:r>
              <a:rPr lang="en-US" sz="2400" dirty="0">
                <a:solidFill>
                  <a:srgbClr val="00B050"/>
                </a:solidFill>
              </a:rPr>
              <a:t>Products may or may not be perishable</a:t>
            </a:r>
          </a:p>
          <a:p>
            <a:pPr>
              <a:lnSpc>
                <a:spcPct val="80000"/>
              </a:lnSpc>
              <a:buFontTx/>
              <a:buChar char="-"/>
            </a:pPr>
            <a:r>
              <a:rPr lang="en-US" sz="2400" dirty="0">
                <a:solidFill>
                  <a:srgbClr val="00B050"/>
                </a:solidFill>
              </a:rPr>
              <a:t>Included intermediaries</a:t>
            </a:r>
          </a:p>
          <a:p>
            <a:pPr>
              <a:lnSpc>
                <a:spcPct val="80000"/>
              </a:lnSpc>
              <a:buFontTx/>
              <a:buChar char="-"/>
            </a:pPr>
            <a:r>
              <a:rPr lang="en-US" sz="2400" dirty="0">
                <a:solidFill>
                  <a:srgbClr val="00B050"/>
                </a:solidFill>
              </a:rPr>
              <a:t>Reach consumers through various distribution channels</a:t>
            </a:r>
          </a:p>
          <a:p>
            <a:pPr>
              <a:lnSpc>
                <a:spcPct val="80000"/>
              </a:lnSpc>
              <a:buFontTx/>
              <a:buChar char="-"/>
            </a:pPr>
            <a:r>
              <a:rPr lang="en-US" sz="2400" dirty="0">
                <a:solidFill>
                  <a:srgbClr val="00B050"/>
                </a:solidFill>
              </a:rPr>
              <a:t>Inseparable</a:t>
            </a:r>
          </a:p>
          <a:p>
            <a:pPr>
              <a:lnSpc>
                <a:spcPct val="80000"/>
              </a:lnSpc>
              <a:buFontTx/>
              <a:buChar char="-"/>
            </a:pPr>
            <a:r>
              <a:rPr lang="en-US" sz="2400" dirty="0">
                <a:solidFill>
                  <a:srgbClr val="00B050"/>
                </a:solidFill>
              </a:rPr>
              <a:t>Easier to market</a:t>
            </a:r>
          </a:p>
          <a:p>
            <a:pPr>
              <a:lnSpc>
                <a:spcPct val="80000"/>
              </a:lnSpc>
              <a:buFontTx/>
              <a:buChar char="-"/>
            </a:pPr>
            <a:r>
              <a:rPr lang="en-US" sz="2400" dirty="0">
                <a:solidFill>
                  <a:srgbClr val="00B050"/>
                </a:solidFill>
              </a:rPr>
              <a:t>More control over quality</a:t>
            </a:r>
          </a:p>
          <a:p>
            <a:pPr>
              <a:lnSpc>
                <a:spcPct val="80000"/>
              </a:lnSpc>
              <a:buFontTx/>
              <a:buChar char="-"/>
            </a:pPr>
            <a:r>
              <a:rPr lang="en-US" sz="2400" dirty="0">
                <a:solidFill>
                  <a:srgbClr val="00B050"/>
                </a:solidFill>
              </a:rPr>
              <a:t>Quality is an investment</a:t>
            </a:r>
          </a:p>
          <a:p>
            <a:pPr>
              <a:lnSpc>
                <a:spcPct val="80000"/>
              </a:lnSpc>
              <a:buFontTx/>
              <a:buChar char="-"/>
            </a:pPr>
            <a:r>
              <a:rPr lang="en-US" sz="2400" dirty="0">
                <a:solidFill>
                  <a:srgbClr val="00B050"/>
                </a:solidFill>
              </a:rPr>
              <a:t>You must solve pain in a repeatable way</a:t>
            </a:r>
          </a:p>
          <a:p>
            <a:pPr>
              <a:lnSpc>
                <a:spcPct val="80000"/>
              </a:lnSpc>
              <a:buFontTx/>
              <a:buChar char="-"/>
            </a:pPr>
            <a:r>
              <a:rPr lang="en-US" sz="2400" dirty="0">
                <a:solidFill>
                  <a:srgbClr val="00B050"/>
                </a:solidFill>
              </a:rPr>
              <a:t>Requires upfront capital</a:t>
            </a:r>
          </a:p>
        </p:txBody>
      </p:sp>
      <p:sp>
        <p:nvSpPr>
          <p:cNvPr id="7" name="Content Placeholder 2"/>
          <p:cNvSpPr txBox="1">
            <a:spLocks/>
          </p:cNvSpPr>
          <p:nvPr/>
        </p:nvSpPr>
        <p:spPr>
          <a:xfrm>
            <a:off x="6289964" y="2036621"/>
            <a:ext cx="5285509" cy="4170218"/>
          </a:xfrm>
          <a:prstGeom prst="rect">
            <a:avLst/>
          </a:prstGeom>
        </p:spPr>
        <p:txBody>
          <a:bodyPr vert="horz" lIns="91440" tIns="45720" rIns="91440" bIns="45720" rtlCol="0">
            <a:normAutofit fontScale="92500" lnSpcReduction="20000"/>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lnSpc>
                <a:spcPct val="80000"/>
              </a:lnSpc>
              <a:buFont typeface="Corbel" pitchFamily="34" charset="0"/>
              <a:buNone/>
            </a:pPr>
            <a:r>
              <a:rPr lang="en-US" sz="2800" b="1" u="sng" dirty="0">
                <a:solidFill>
                  <a:srgbClr val="00B050"/>
                </a:solidFill>
              </a:rPr>
              <a:t>Services</a:t>
            </a:r>
          </a:p>
          <a:p>
            <a:pPr>
              <a:lnSpc>
                <a:spcPct val="80000"/>
              </a:lnSpc>
              <a:buFontTx/>
              <a:buChar char="-"/>
            </a:pPr>
            <a:r>
              <a:rPr lang="en-US" sz="2400" dirty="0">
                <a:solidFill>
                  <a:srgbClr val="00B050"/>
                </a:solidFill>
              </a:rPr>
              <a:t>Have to be available within time</a:t>
            </a:r>
          </a:p>
          <a:p>
            <a:pPr>
              <a:lnSpc>
                <a:spcPct val="80000"/>
              </a:lnSpc>
              <a:buFontTx/>
              <a:buChar char="-"/>
            </a:pPr>
            <a:r>
              <a:rPr lang="en-US" sz="2400" dirty="0">
                <a:solidFill>
                  <a:srgbClr val="00B050"/>
                </a:solidFill>
              </a:rPr>
              <a:t>Offered directly through various sale points</a:t>
            </a:r>
          </a:p>
          <a:p>
            <a:pPr>
              <a:lnSpc>
                <a:spcPct val="80000"/>
              </a:lnSpc>
              <a:buFontTx/>
              <a:buChar char="-"/>
            </a:pPr>
            <a:r>
              <a:rPr lang="en-US" sz="2400" dirty="0">
                <a:solidFill>
                  <a:srgbClr val="00B050"/>
                </a:solidFill>
              </a:rPr>
              <a:t>Have to be available at service facility</a:t>
            </a:r>
          </a:p>
          <a:p>
            <a:pPr>
              <a:lnSpc>
                <a:spcPct val="80000"/>
              </a:lnSpc>
              <a:buFontTx/>
              <a:buChar char="-"/>
            </a:pPr>
            <a:r>
              <a:rPr lang="en-US" sz="2400" dirty="0">
                <a:solidFill>
                  <a:srgbClr val="00B050"/>
                </a:solidFill>
              </a:rPr>
              <a:t>Separable</a:t>
            </a:r>
          </a:p>
          <a:p>
            <a:pPr>
              <a:lnSpc>
                <a:spcPct val="80000"/>
              </a:lnSpc>
              <a:buFontTx/>
              <a:buChar char="-"/>
            </a:pPr>
            <a:r>
              <a:rPr lang="en-US" sz="2400" dirty="0">
                <a:solidFill>
                  <a:srgbClr val="00B050"/>
                </a:solidFill>
              </a:rPr>
              <a:t>More difficult to market</a:t>
            </a:r>
          </a:p>
          <a:p>
            <a:pPr>
              <a:lnSpc>
                <a:spcPct val="80000"/>
              </a:lnSpc>
              <a:buFontTx/>
              <a:buChar char="-"/>
            </a:pPr>
            <a:r>
              <a:rPr lang="en-US" sz="2400" dirty="0">
                <a:solidFill>
                  <a:srgbClr val="00B050"/>
                </a:solidFill>
              </a:rPr>
              <a:t>Less control over quality</a:t>
            </a:r>
          </a:p>
          <a:p>
            <a:pPr>
              <a:lnSpc>
                <a:spcPct val="80000"/>
              </a:lnSpc>
              <a:buFontTx/>
              <a:buChar char="-"/>
            </a:pPr>
            <a:r>
              <a:rPr lang="en-US" sz="2400" dirty="0">
                <a:solidFill>
                  <a:srgbClr val="00B050"/>
                </a:solidFill>
              </a:rPr>
              <a:t>Quality dictated by budget</a:t>
            </a:r>
          </a:p>
          <a:p>
            <a:pPr>
              <a:lnSpc>
                <a:spcPct val="80000"/>
              </a:lnSpc>
              <a:buFontTx/>
              <a:buChar char="-"/>
            </a:pPr>
            <a:r>
              <a:rPr lang="en-US" sz="2400" dirty="0">
                <a:solidFill>
                  <a:srgbClr val="00B050"/>
                </a:solidFill>
              </a:rPr>
              <a:t>Customer decides what they need</a:t>
            </a:r>
          </a:p>
          <a:p>
            <a:pPr>
              <a:lnSpc>
                <a:spcPct val="80000"/>
              </a:lnSpc>
              <a:buFontTx/>
              <a:buChar char="-"/>
            </a:pPr>
            <a:r>
              <a:rPr lang="en-US" sz="2400" dirty="0">
                <a:solidFill>
                  <a:srgbClr val="00B050"/>
                </a:solidFill>
              </a:rPr>
              <a:t>Can be started with less capital</a:t>
            </a:r>
          </a:p>
          <a:p>
            <a:pPr>
              <a:lnSpc>
                <a:spcPct val="80000"/>
              </a:lnSpc>
              <a:buFontTx/>
              <a:buChar char="-"/>
            </a:pPr>
            <a:endParaRPr lang="en-US" dirty="0">
              <a:solidFill>
                <a:srgbClr val="00B050"/>
              </a:solidFill>
            </a:endParaRPr>
          </a:p>
        </p:txBody>
      </p:sp>
      <p:cxnSp>
        <p:nvCxnSpPr>
          <p:cNvPr id="9" name="Straight Connector 8"/>
          <p:cNvCxnSpPr/>
          <p:nvPr/>
        </p:nvCxnSpPr>
        <p:spPr>
          <a:xfrm>
            <a:off x="6331529" y="2036621"/>
            <a:ext cx="0" cy="3408215"/>
          </a:xfrm>
          <a:prstGeom prst="line">
            <a:avLst/>
          </a:prstGeom>
          <a:ln>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8913837"/>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TM03457444[[fn=Basis]]</Template>
  <TotalTime>3338</TotalTime>
  <Words>1800</Words>
  <Application>Microsoft Macintosh PowerPoint</Application>
  <PresentationFormat>Widescreen</PresentationFormat>
  <Paragraphs>240</Paragraphs>
  <Slides>55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55</vt:i4>
      </vt:variant>
    </vt:vector>
  </HeadingPairs>
  <TitlesOfParts>
    <vt:vector size="59" baseType="lpstr">
      <vt:lpstr>Calibri</vt:lpstr>
      <vt:lpstr>Corbel</vt:lpstr>
      <vt:lpstr>Wingdings</vt:lpstr>
      <vt:lpstr>Basis</vt:lpstr>
      <vt:lpstr>Technoprenuership  TCP231  Module 10: The PRODUCT or SERVICE</vt:lpstr>
      <vt:lpstr>The Product or Service</vt:lpstr>
      <vt:lpstr>What is a Product?</vt:lpstr>
      <vt:lpstr>PowerPoint Presentation</vt:lpstr>
      <vt:lpstr>Types of Products</vt:lpstr>
      <vt:lpstr>What is a Service?</vt:lpstr>
      <vt:lpstr>Types of Services</vt:lpstr>
      <vt:lpstr>Difference between products and Services</vt:lpstr>
      <vt:lpstr>Difference between products and Services</vt:lpstr>
      <vt:lpstr>Difference in managing a product business and a service business</vt:lpstr>
      <vt:lpstr>Difference in managing a product business and a service business</vt:lpstr>
      <vt:lpstr>Difference in managing a product business and a service business</vt:lpstr>
      <vt:lpstr>Difference in managing a product business and a service business</vt:lpstr>
      <vt:lpstr>Difference in managing a product business and a service business</vt:lpstr>
      <vt:lpstr>THREE LEVELS OF PRODUCT </vt:lpstr>
      <vt:lpstr>PowerPoint Presentation</vt:lpstr>
      <vt:lpstr>iPhone</vt:lpstr>
      <vt:lpstr>PowerPoint Presentation</vt:lpstr>
      <vt:lpstr>PowerPoint Presentation</vt:lpstr>
      <vt:lpstr>PowerPoint Presentation</vt:lpstr>
      <vt:lpstr>What is a Minimum Viable Product?</vt:lpstr>
      <vt:lpstr>What is the Purpose of a Minimum Viable Product?</vt:lpstr>
      <vt:lpstr>Example</vt:lpstr>
      <vt:lpstr>Product Development Process</vt:lpstr>
      <vt:lpstr>Who Is Involved in the Process?</vt:lpstr>
      <vt:lpstr>Common Flows of the Product Development Process</vt:lpstr>
      <vt:lpstr>Common Flows of the Product Development Process</vt:lpstr>
      <vt:lpstr>Common Flows of the Product Development Process</vt:lpstr>
      <vt:lpstr>Common Flows of the Product Development Process</vt:lpstr>
      <vt:lpstr>Gantt Chart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Technoprenuership</dc:title>
  <dc:creator>debesh pradhan</dc:creator>
  <cp:lastModifiedBy>Microsoft Office User</cp:lastModifiedBy>
  <cp:revision>183</cp:revision>
  <dcterms:created xsi:type="dcterms:W3CDTF">2022-05-16T19:05:06Z</dcterms:created>
  <dcterms:modified xsi:type="dcterms:W3CDTF">2023-05-24T03:06:36Z</dcterms:modified>
</cp:coreProperties>
</file>

<file path=docProps/thumbnail.jpeg>
</file>